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tif" ContentType="image/t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5"/>
  </p:notesMasterIdLst>
  <p:sldIdLst>
    <p:sldId id="256" r:id="rId2"/>
    <p:sldId id="280" r:id="rId3"/>
    <p:sldId id="270" r:id="rId4"/>
    <p:sldId id="281" r:id="rId5"/>
    <p:sldId id="257" r:id="rId6"/>
    <p:sldId id="282" r:id="rId7"/>
    <p:sldId id="269" r:id="rId8"/>
    <p:sldId id="276" r:id="rId9"/>
    <p:sldId id="278" r:id="rId10"/>
    <p:sldId id="275" r:id="rId11"/>
    <p:sldId id="277" r:id="rId12"/>
    <p:sldId id="268" r:id="rId13"/>
    <p:sldId id="272" r:id="rId14"/>
    <p:sldId id="263" r:id="rId15"/>
    <p:sldId id="283" r:id="rId16"/>
    <p:sldId id="284" r:id="rId17"/>
    <p:sldId id="285" r:id="rId18"/>
    <p:sldId id="266" r:id="rId19"/>
    <p:sldId id="286" r:id="rId20"/>
    <p:sldId id="288" r:id="rId21"/>
    <p:sldId id="289" r:id="rId22"/>
    <p:sldId id="290" r:id="rId23"/>
    <p:sldId id="291" r:id="rId24"/>
  </p:sldIdLst>
  <p:sldSz cx="24382413" cy="13716000"/>
  <p:notesSz cx="6858000" cy="9144000"/>
  <p:defaultTextStyle>
    <a:defPPr>
      <a:defRPr lang="ru-RU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резентация" id="{97071F00-80CE-4426-806C-9E03D65E08BC}">
          <p14:sldIdLst>
            <p14:sldId id="256"/>
            <p14:sldId id="280"/>
            <p14:sldId id="270"/>
            <p14:sldId id="281"/>
            <p14:sldId id="257"/>
            <p14:sldId id="282"/>
            <p14:sldId id="269"/>
            <p14:sldId id="276"/>
            <p14:sldId id="278"/>
            <p14:sldId id="275"/>
            <p14:sldId id="277"/>
            <p14:sldId id="268"/>
            <p14:sldId id="272"/>
            <p14:sldId id="263"/>
            <p14:sldId id="283"/>
            <p14:sldId id="284"/>
            <p14:sldId id="285"/>
            <p14:sldId id="266"/>
            <p14:sldId id="286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  <p:cmAuthor id="2" name="Филатов Артем Андреевич" initials="ФАА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FF8C00"/>
    <a:srgbClr val="6D64A9"/>
    <a:srgbClr val="FF6767"/>
    <a:srgbClr val="7F7F7F"/>
    <a:srgbClr val="5BCD9D"/>
    <a:srgbClr val="72C3E0"/>
    <a:srgbClr val="9E64A9"/>
    <a:srgbClr val="6D62AB"/>
    <a:srgbClr val="FF6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6" autoAdjust="0"/>
    <p:restoredTop sz="91667" autoAdjust="0"/>
  </p:normalViewPr>
  <p:slideViewPr>
    <p:cSldViewPr>
      <p:cViewPr>
        <p:scale>
          <a:sx n="43" d="100"/>
          <a:sy n="43" d="100"/>
        </p:scale>
        <p:origin x="448" y="8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381600" cy="3816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9-27T23:44:31.672" idx="1">
    <p:pos x="10" y="10"/>
    <p:text>I will say here, why we chose such function. Why the exponent is here.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26.01.2018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17.8M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397F6-5F69-4798-869B-9B0266F8F8FE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280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1" Type="http://schemas.openxmlformats.org/officeDocument/2006/relationships/hyperlink" Target="https://patterns.yandex-team.ru/presentations/326" TargetMode="External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hyperlink" Target="http://www.istockphoto.com/ru" TargetMode="External"/><Relationship Id="rId5" Type="http://schemas.openxmlformats.org/officeDocument/2006/relationships/hyperlink" Target="https://wiki.yandex-team.ru/presentation/Kak-sdelat-krasivo/" TargetMode="External"/><Relationship Id="rId6" Type="http://schemas.openxmlformats.org/officeDocument/2006/relationships/hyperlink" Target="https://yadi.sk/d/GPDyRyOPxejmK" TargetMode="External"/><Relationship Id="rId7" Type="http://schemas.openxmlformats.org/officeDocument/2006/relationships/hyperlink" Target="mailto:presentation@yandex-team.ru" TargetMode="External"/><Relationship Id="rId8" Type="http://schemas.openxmlformats.org/officeDocument/2006/relationships/hyperlink" Target="mailto:prescheck@yandex-team.ru" TargetMode="External"/><Relationship Id="rId9" Type="http://schemas.openxmlformats.org/officeDocument/2006/relationships/hyperlink" Target="https://patterns.yandex-team.ru/presentations/" TargetMode="External"/><Relationship Id="rId10" Type="http://schemas.openxmlformats.org/officeDocument/2006/relationships/hyperlink" Target="https://yadi.sk/d/ZpB_978TwmoNY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w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8261" y="5475250"/>
            <a:ext cx="6401726" cy="2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2954406" y="30474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baseline="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74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178300" y="10674350"/>
            <a:ext cx="17148969" cy="1144588"/>
          </a:xfrm>
        </p:spPr>
        <p:txBody>
          <a:bodyPr tIns="165600" anchor="t"/>
          <a:lstStyle>
            <a:lvl1pPr marL="0" indent="0">
              <a:buNone/>
              <a:defRPr sz="4800">
                <a:solidFill>
                  <a:schemeClr val="bg1"/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Автор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3048000" y="3048000"/>
            <a:ext cx="18263741" cy="7250113"/>
          </a:xfrm>
        </p:spPr>
        <p:txBody>
          <a:bodyPr wrap="square" tIns="108000" rIns="468000"/>
          <a:lstStyle>
            <a:lvl1pPr marL="792000" indent="-1116000">
              <a:lnSpc>
                <a:spcPts val="14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4000"/>
              <a:buFont typeface="Arial" panose="020B0604020202020204" pitchFamily="34" charset="0"/>
              <a:buChar char="│"/>
              <a:defRPr sz="12000" b="0" baseline="0">
                <a:solidFill>
                  <a:schemeClr val="bg1"/>
                </a:solidFill>
                <a:latin typeface="Yandex Sans Text Light" panose="02000000000000000000" pitchFamily="2" charset="-52"/>
              </a:defRPr>
            </a:lvl1pPr>
            <a:lvl2pPr marL="432000" indent="-432000">
              <a:defRPr/>
            </a:lvl2pPr>
            <a:lvl3pPr marL="1008000" indent="-540000">
              <a:defRPr/>
            </a:lvl3pPr>
            <a:lvl4pPr marL="1008000" indent="-540000">
              <a:defRPr/>
            </a:lvl4pPr>
          </a:lstStyle>
          <a:p>
            <a:pPr lvl="0"/>
            <a:r>
              <a:rPr lang="ru-RU" dirty="0" smtClean="0"/>
              <a:t>Текст цитаты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869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5025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5025" y="8385810"/>
            <a:ext cx="3054275" cy="3814029"/>
          </a:xfrm>
        </p:spPr>
        <p:txBody>
          <a:bodyPr anchor="t"/>
          <a:lstStyle>
            <a:lvl1pPr marL="0" marR="0" indent="0" algn="l" defTabSz="182870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ru-RU" dirty="0" smtClean="0"/>
              <a:t>Текст</a:t>
            </a:r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6089374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0668407" y="8385810"/>
            <a:ext cx="3044825" cy="3819600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608939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0668406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9820890" y="8385810"/>
            <a:ext cx="3044825" cy="3819524"/>
          </a:xfrm>
        </p:spPr>
        <p:txBody>
          <a:bodyPr anchor="t"/>
          <a:lstStyle/>
          <a:p>
            <a:pPr lvl="0"/>
            <a:r>
              <a:rPr lang="ru-RU" smtClean="0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982089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7" name="Текст 9" title="Текст"/>
          <p:cNvSpPr>
            <a:spLocks noGrp="1"/>
          </p:cNvSpPr>
          <p:nvPr>
            <p:ph type="body" sz="quarter" idx="24" hasCustomPrompt="1"/>
          </p:nvPr>
        </p:nvSpPr>
        <p:spPr>
          <a:xfrm>
            <a:off x="15247620" y="8385810"/>
            <a:ext cx="3044825" cy="3819525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8" name="Рисунок 4"/>
          <p:cNvSpPr>
            <a:spLocks noGrp="1"/>
          </p:cNvSpPr>
          <p:nvPr>
            <p:ph type="pic" sz="quarter" idx="25" hasCustomPrompt="1"/>
          </p:nvPr>
        </p:nvSpPr>
        <p:spPr>
          <a:xfrm>
            <a:off x="15247620" y="5464412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898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5570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655570" y="8385810"/>
            <a:ext cx="3044825" cy="3814491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7994650" y="8385810"/>
            <a:ext cx="3044826" cy="3819599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3338810" y="8385810"/>
            <a:ext cx="3045600" cy="381959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8007350" y="5464800"/>
            <a:ext cx="3043644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3338810" y="5464800"/>
            <a:ext cx="3045600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18681700" y="8385810"/>
            <a:ext cx="3044881" cy="381998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18681700" y="5464412"/>
            <a:ext cx="3044882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4432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4567181" y="5463625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4567181" y="8385810"/>
            <a:ext cx="3044825" cy="38155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0669270" y="8385810"/>
            <a:ext cx="3044826" cy="38191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9240" y="8385810"/>
            <a:ext cx="3044825" cy="38191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1066927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16779240" y="5464800"/>
            <a:ext cx="3044825" cy="2538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651206" y="5109797"/>
            <a:ext cx="3469311" cy="28908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7612064" y="3041650"/>
            <a:ext cx="12992098" cy="7632700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marR="0" indent="-720000" algn="l" defTabSz="19080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63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506220" y="4186799"/>
            <a:ext cx="6105525" cy="4960874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506220" y="9530080"/>
            <a:ext cx="6091237" cy="26707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9145588" y="9530080"/>
            <a:ext cx="6099175" cy="26707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17" hasCustomPrompt="1"/>
          </p:nvPr>
        </p:nvSpPr>
        <p:spPr>
          <a:xfrm>
            <a:off x="9145588" y="418679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18" hasCustomPrompt="1"/>
          </p:nvPr>
        </p:nvSpPr>
        <p:spPr>
          <a:xfrm>
            <a:off x="16770350" y="4186809"/>
            <a:ext cx="6105525" cy="4960874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4" name="Текст 9" title="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16770350" y="9530080"/>
            <a:ext cx="6105525" cy="2670738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8930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3" hasCustomPrompt="1"/>
          </p:nvPr>
        </p:nvSpPr>
        <p:spPr>
          <a:xfrm>
            <a:off x="13336588" y="3424238"/>
            <a:ext cx="8775699" cy="6486525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270125" y="3424239"/>
            <a:ext cx="8775699" cy="6486525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  <p:sp>
        <p:nvSpPr>
          <p:cNvPr id="10" name="Текст 9" title="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2270124" y="10290683"/>
            <a:ext cx="8775699" cy="1914275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  <p:sp>
        <p:nvSpPr>
          <p:cNvPr id="11" name="Текст 9" title="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13336651" y="10290683"/>
            <a:ext cx="8775699" cy="1887403"/>
          </a:xfrm>
        </p:spPr>
        <p:txBody>
          <a:bodyPr anchor="t"/>
          <a:lstStyle/>
          <a:p>
            <a:pPr lvl="0"/>
            <a:r>
              <a:rPr lang="ru-RU" dirty="0" smtClean="0"/>
              <a:t>Текст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6539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6" hasCustomPrompt="1"/>
          </p:nvPr>
        </p:nvSpPr>
        <p:spPr>
          <a:xfrm>
            <a:off x="1143000" y="3048000"/>
            <a:ext cx="22112288" cy="9158288"/>
          </a:xfrm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JPG, PNG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385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0302875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Рисунок 8"/>
          <p:cNvSpPr>
            <a:spLocks noGrp="1"/>
          </p:cNvSpPr>
          <p:nvPr>
            <p:ph type="pic" sz="quarter" idx="14" hasCustomPrompt="1"/>
          </p:nvPr>
        </p:nvSpPr>
        <p:spPr>
          <a:xfrm>
            <a:off x="12955588" y="3048000"/>
            <a:ext cx="10285412" cy="9144000"/>
          </a:xfrm>
          <a:noFill/>
        </p:spPr>
        <p:txBody>
          <a:bodyPr/>
          <a:lstStyle>
            <a:lvl1pPr marL="0" marR="0" indent="0" algn="ctr" defTabSz="1828709" rtl="0" eaLnBrk="1" fontAlgn="auto" latinLnBrk="0" hangingPunct="1">
              <a:lnSpc>
                <a:spcPts val="6000"/>
              </a:lnSpc>
              <a:spcBef>
                <a:spcPts val="4000"/>
              </a:spcBef>
              <a:spcAft>
                <a:spcPts val="4000"/>
              </a:spcAft>
              <a:buClrTx/>
              <a:buSzTx/>
              <a:buFontTx/>
              <a:buNone/>
              <a:tabLst/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418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0525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436">
          <p15:clr>
            <a:srgbClr val="FBAE40"/>
          </p15:clr>
        </p15:guide>
        <p15:guide id="2" orient="horz" pos="177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24382412" cy="13716000"/>
          </a:xfrm>
          <a:noFill/>
        </p:spPr>
        <p:txBody>
          <a:bodyPr/>
          <a:lstStyle>
            <a:lvl1pPr algn="ctr">
              <a:defRPr b="0" i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en-US" dirty="0" smtClean="0"/>
              <a:t>JPG, PNG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05390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/>
          <a:p>
            <a:pPr lvl="0"/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29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14501812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14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14501812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28327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нтакта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4178300" y="10292400"/>
            <a:ext cx="8394700" cy="762000"/>
          </a:xfrm>
        </p:spPr>
        <p:txBody>
          <a:bodyPr anchor="t"/>
          <a:lstStyle>
            <a:lvl1pPr>
              <a:defRPr baseline="0"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11" name="Текст 9"/>
          <p:cNvSpPr>
            <a:spLocks noGrp="1"/>
          </p:cNvSpPr>
          <p:nvPr>
            <p:ph type="body" sz="quarter" idx="16" hasCustomPrompt="1"/>
          </p:nvPr>
        </p:nvSpPr>
        <p:spPr>
          <a:xfrm>
            <a:off x="4178300" y="9147175"/>
            <a:ext cx="8394700" cy="763588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sp>
        <p:nvSpPr>
          <p:cNvPr id="17" name="Текст 9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0" y="6094413"/>
            <a:ext cx="9525000" cy="762949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762" y="9163028"/>
            <a:ext cx="757238" cy="7477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1" y="10292400"/>
            <a:ext cx="419100" cy="762000"/>
          </a:xfrm>
          <a:prstGeom prst="rect">
            <a:avLst/>
          </a:prstGeom>
        </p:spPr>
      </p:pic>
      <p:sp>
        <p:nvSpPr>
          <p:cNvPr id="15" name="Текст 9"/>
          <p:cNvSpPr>
            <a:spLocks noGrp="1"/>
          </p:cNvSpPr>
          <p:nvPr>
            <p:ph type="body" sz="quarter" idx="25" hasCustomPrompt="1"/>
          </p:nvPr>
        </p:nvSpPr>
        <p:spPr>
          <a:xfrm>
            <a:off x="3048000" y="7238999"/>
            <a:ext cx="9525000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  <p:sp>
        <p:nvSpPr>
          <p:cNvPr id="19" name="Текст 9"/>
          <p:cNvSpPr>
            <a:spLocks noGrp="1"/>
          </p:cNvSpPr>
          <p:nvPr>
            <p:ph type="body" sz="quarter" idx="28" hasCustomPrompt="1"/>
          </p:nvPr>
        </p:nvSpPr>
        <p:spPr>
          <a:xfrm>
            <a:off x="14482949" y="10292400"/>
            <a:ext cx="8392926" cy="76200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ru-RU" dirty="0" smtClean="0"/>
              <a:t>+7 000 000-00-00 </a:t>
            </a:r>
            <a:endParaRPr lang="ru-RU" dirty="0"/>
          </a:p>
        </p:txBody>
      </p:sp>
      <p:sp>
        <p:nvSpPr>
          <p:cNvPr id="20" name="Текст 9"/>
          <p:cNvSpPr>
            <a:spLocks noGrp="1"/>
          </p:cNvSpPr>
          <p:nvPr>
            <p:ph type="body" sz="quarter" idx="29" hasCustomPrompt="1"/>
          </p:nvPr>
        </p:nvSpPr>
        <p:spPr>
          <a:xfrm>
            <a:off x="14482949" y="9147175"/>
            <a:ext cx="8392926" cy="763588"/>
          </a:xfrm>
        </p:spPr>
        <p:txBody>
          <a:bodyPr anchor="t"/>
          <a:lstStyle/>
          <a:p>
            <a:pPr lvl="0"/>
            <a:r>
              <a:rPr lang="ru-RU" dirty="0" smtClean="0"/>
              <a:t>логин</a:t>
            </a:r>
            <a:r>
              <a:rPr lang="en-US" dirty="0" smtClean="0"/>
              <a:t>@</a:t>
            </a:r>
            <a:r>
              <a:rPr lang="en-US" dirty="0" err="1" smtClean="0"/>
              <a:t>yandex</a:t>
            </a:r>
            <a:r>
              <a:rPr lang="ru-RU" dirty="0" smtClean="0"/>
              <a:t>-</a:t>
            </a:r>
            <a:r>
              <a:rPr lang="en-US" dirty="0" err="1" smtClean="0"/>
              <a:t>team.ru</a:t>
            </a:r>
            <a:endParaRPr lang="ru-RU" dirty="0"/>
          </a:p>
        </p:txBody>
      </p: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855" y="9163028"/>
            <a:ext cx="757238" cy="747772"/>
          </a:xfrm>
          <a:prstGeom prst="rect">
            <a:avLst/>
          </a:prstGeom>
        </p:spPr>
      </p:pic>
      <p:pic>
        <p:nvPicPr>
          <p:cNvPr id="23" name="Рисунок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8924" y="10292400"/>
            <a:ext cx="419100" cy="762000"/>
          </a:xfrm>
          <a:prstGeom prst="rect">
            <a:avLst/>
          </a:prstGeom>
        </p:spPr>
      </p:pic>
      <p:sp>
        <p:nvSpPr>
          <p:cNvPr id="28" name="Текст 9"/>
          <p:cNvSpPr>
            <a:spLocks noGrp="1"/>
          </p:cNvSpPr>
          <p:nvPr>
            <p:ph type="body" sz="quarter" idx="32" hasCustomPrompt="1"/>
          </p:nvPr>
        </p:nvSpPr>
        <p:spPr>
          <a:xfrm>
            <a:off x="3048000" y="2278800"/>
            <a:ext cx="18683381" cy="1907438"/>
          </a:xfrm>
        </p:spPr>
        <p:txBody>
          <a:bodyPr anchor="t"/>
          <a:lstStyle>
            <a:lvl1pPr>
              <a:lnSpc>
                <a:spcPct val="100000"/>
              </a:lnSpc>
              <a:defRPr sz="12000" baseline="0"/>
            </a:lvl1pPr>
          </a:lstStyle>
          <a:p>
            <a:pPr lvl="0"/>
            <a:r>
              <a:rPr lang="ru-RU" dirty="0" smtClean="0"/>
              <a:t>Образец</a:t>
            </a:r>
            <a:r>
              <a:rPr lang="en-US" dirty="0" smtClean="0"/>
              <a:t> </a:t>
            </a:r>
            <a:r>
              <a:rPr lang="ru-RU" dirty="0" smtClean="0"/>
              <a:t>заголовка</a:t>
            </a:r>
            <a:endParaRPr lang="ru-RU" dirty="0"/>
          </a:p>
        </p:txBody>
      </p:sp>
      <p:sp>
        <p:nvSpPr>
          <p:cNvPr id="25" name="Текст 9"/>
          <p:cNvSpPr>
            <a:spLocks noGrp="1"/>
          </p:cNvSpPr>
          <p:nvPr>
            <p:ph type="body" sz="quarter" idx="33" hasCustomPrompt="1"/>
          </p:nvPr>
        </p:nvSpPr>
        <p:spPr>
          <a:xfrm>
            <a:off x="13336005" y="6094413"/>
            <a:ext cx="9539870" cy="763587"/>
          </a:xfrm>
        </p:spPr>
        <p:txBody>
          <a:bodyPr tIns="16200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Light" panose="02000000000000000000" pitchFamily="2" charset="-52"/>
              </a:defRPr>
            </a:lvl1pPr>
          </a:lstStyle>
          <a:p>
            <a:pPr lvl="0"/>
            <a:r>
              <a:rPr lang="ru-RU" dirty="0" smtClean="0"/>
              <a:t>Имя и Фамилия</a:t>
            </a:r>
            <a:endParaRPr lang="en-US" dirty="0" smtClean="0"/>
          </a:p>
        </p:txBody>
      </p:sp>
      <p:sp>
        <p:nvSpPr>
          <p:cNvPr id="26" name="Текст 9"/>
          <p:cNvSpPr>
            <a:spLocks noGrp="1"/>
          </p:cNvSpPr>
          <p:nvPr>
            <p:ph type="body" sz="quarter" idx="34" hasCustomPrompt="1"/>
          </p:nvPr>
        </p:nvSpPr>
        <p:spPr>
          <a:xfrm>
            <a:off x="13336005" y="7238999"/>
            <a:ext cx="9539869" cy="755661"/>
          </a:xfrm>
        </p:spPr>
        <p:txBody>
          <a:bodyPr lIns="12700" tIns="0" bIns="0" anchor="t"/>
          <a:lstStyle>
            <a:lvl1pPr>
              <a:spcBef>
                <a:spcPts val="3000"/>
              </a:spcBef>
              <a:spcAft>
                <a:spcPts val="0"/>
              </a:spcAft>
              <a:defRPr>
                <a:latin typeface="Yandex Sans Text Thin" pitchFamily="2" charset="-52"/>
              </a:defRPr>
            </a:lvl1pPr>
          </a:lstStyle>
          <a:p>
            <a:pPr lvl="0"/>
            <a:r>
              <a:rPr lang="ru-RU" dirty="0" smtClean="0"/>
              <a:t>Должность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284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66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в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6"/>
          <p:cNvSpPr/>
          <p:nvPr userDrawn="1"/>
        </p:nvSpPr>
        <p:spPr>
          <a:xfrm>
            <a:off x="1896337" y="12211994"/>
            <a:ext cx="20591327" cy="521470"/>
          </a:xfrm>
          <a:prstGeom prst="rect">
            <a:avLst/>
          </a:prstGeom>
          <a:solidFill>
            <a:srgbClr val="FFCC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4" name="Shape 238"/>
          <p:cNvSpPr/>
          <p:nvPr userDrawn="1"/>
        </p:nvSpPr>
        <p:spPr>
          <a:xfrm>
            <a:off x="16021050" y="1908875"/>
            <a:ext cx="7027527" cy="955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Дополнительные материалы для презентаций (слайды с графиками, диаграммами,</a:t>
            </a:r>
            <a:r>
              <a:rPr lang="ru-RU" baseline="0" dirty="0" smtClean="0"/>
              <a:t> </a:t>
            </a:r>
            <a:r>
              <a:rPr lang="ru-RU" dirty="0" smtClean="0"/>
              <a:t>таблицами, картами, схемами, гаджетами, пиктограммы, иллюстрации и фотографии) находятся </a:t>
            </a:r>
            <a:br>
              <a:rPr lang="ru-RU" dirty="0" smtClean="0"/>
            </a:br>
            <a:r>
              <a:rPr lang="ru-RU" dirty="0" smtClean="0"/>
              <a:t>на </a:t>
            </a:r>
            <a:endParaRPr dirty="0" smtClean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Логотипы сервисов</a:t>
            </a:r>
            <a:r>
              <a:rPr lang="ru-RU" baseline="0" dirty="0" smtClean="0"/>
              <a:t> для титульного слайда: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lang="ru-RU" sz="1200" dirty="0" smtClean="0">
              <a:solidFill>
                <a:srgbClr val="3878BE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r>
              <a:rPr lang="ru-RU" dirty="0" smtClean="0"/>
              <a:t>Слайды с кодом: </a:t>
            </a:r>
            <a:r>
              <a:rPr lang="en-US" dirty="0" smtClean="0"/>
              <a:t/>
            </a:r>
            <a:br>
              <a:rPr lang="en-US" dirty="0" smtClean="0"/>
            </a:br>
            <a:endParaRPr lang="ru-RU" dirty="0" smtClean="0">
              <a:solidFill>
                <a:schemeClr val="accent1"/>
              </a:solidFill>
            </a:endParaRPr>
          </a:p>
          <a:p>
            <a:pPr marL="0" marR="0" indent="0" algn="l" defTabSz="18286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524500" algn="l"/>
              </a:tabLst>
              <a:defRPr sz="2400" baseline="0"/>
            </a:pPr>
            <a:endParaRPr lang="ru-RU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 smtClean="0"/>
              <a:t>Можно </a:t>
            </a:r>
            <a:r>
              <a:rPr dirty="0"/>
              <a:t>выбрать фотографию на фотостоке </a:t>
            </a:r>
            <a:r>
              <a:rPr lang="ru-RU" dirty="0" smtClean="0">
                <a:solidFill>
                  <a:srgbClr val="3878BE"/>
                </a:solidFill>
              </a:rPr>
              <a:t/>
            </a:r>
            <a:br>
              <a:rPr lang="ru-RU" dirty="0" smtClean="0">
                <a:solidFill>
                  <a:srgbClr val="3878BE"/>
                </a:solidFill>
              </a:rPr>
            </a:br>
            <a:r>
              <a:rPr lang="ru-RU" baseline="0" dirty="0" smtClean="0">
                <a:solidFill>
                  <a:srgbClr val="3878BE"/>
                </a:solidFill>
              </a:rPr>
              <a:t>                                       </a:t>
            </a:r>
            <a:r>
              <a:rPr dirty="0" smtClean="0"/>
              <a:t> </a:t>
            </a:r>
            <a:r>
              <a:rPr dirty="0"/>
              <a:t>и прислать нам ссылку, 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мы купим её </a:t>
            </a:r>
            <a:r>
              <a:rPr dirty="0" smtClean="0"/>
              <a:t>для</a:t>
            </a:r>
            <a:r>
              <a:rPr lang="ru-RU" dirty="0" smtClean="0"/>
              <a:t> вас.</a:t>
            </a:r>
            <a:endParaRPr lang="en-US" sz="1200" dirty="0" smtClean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Подробный рецепт </a:t>
            </a:r>
            <a:r>
              <a:rPr dirty="0" err="1"/>
              <a:t>хорошей</a:t>
            </a:r>
            <a:r>
              <a:rPr dirty="0"/>
              <a:t> </a:t>
            </a:r>
            <a:r>
              <a:rPr dirty="0" err="1" smtClean="0"/>
              <a:t>презентации</a:t>
            </a:r>
            <a:r>
              <a:rPr dirty="0" smtClean="0"/>
              <a:t> </a:t>
            </a:r>
            <a:r>
              <a:rPr lang="ru-RU" dirty="0" smtClean="0"/>
              <a:t>–</a:t>
            </a:r>
            <a:br>
              <a:rPr lang="ru-RU" dirty="0" smtClean="0"/>
            </a:br>
            <a:r>
              <a:rPr dirty="0" smtClean="0"/>
              <a:t>на</a:t>
            </a: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/>
            </a:r>
            <a:br>
              <a:rPr dirty="0"/>
            </a:br>
            <a:endParaRPr sz="1200"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Если возникли вопросы, напишите </a:t>
            </a:r>
            <a:b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4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</a:t>
            </a:r>
            <a:endParaRPr dirty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sz="1200" dirty="0">
              <a:solidFill>
                <a:srgbClr val="3878BE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dirty="0"/>
              <a:t>Чтобы мы проверили </a:t>
            </a:r>
            <a:r>
              <a:rPr lang="ru-RU" dirty="0" smtClean="0"/>
              <a:t>вашу</a:t>
            </a:r>
            <a:r>
              <a:rPr dirty="0" smtClean="0"/>
              <a:t> </a:t>
            </a:r>
            <a:r>
              <a:rPr dirty="0"/>
              <a:t>презентацию, </a:t>
            </a:r>
            <a:r>
              <a:rPr dirty="0" smtClean="0"/>
              <a:t>отправь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её на 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5" name="Shape 239"/>
          <p:cNvSpPr/>
          <p:nvPr userDrawn="1"/>
        </p:nvSpPr>
        <p:spPr>
          <a:xfrm>
            <a:off x="8052204" y="2479431"/>
            <a:ext cx="6735837" cy="143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80000"/>
              </a:lnSpc>
              <a:spcBef>
                <a:spcPts val="0"/>
              </a:spcBef>
              <a:defRPr baseline="0"/>
            </a:pPr>
            <a:r>
              <a:rPr sz="3600" dirty="0"/>
              <a:t>Н</a:t>
            </a:r>
            <a:r>
              <a:rPr sz="2500" dirty="0"/>
              <a:t>е</a:t>
            </a:r>
            <a:r>
              <a:rPr dirty="0"/>
              <a:t> </a:t>
            </a:r>
            <a:r>
              <a:rPr sz="4200" dirty="0" smtClean="0"/>
              <a:t>из</a:t>
            </a:r>
            <a:r>
              <a:rPr sz="6100" dirty="0" smtClean="0"/>
              <a:t>ме</a:t>
            </a:r>
            <a:r>
              <a:rPr sz="2900" dirty="0" smtClean="0"/>
              <a:t>ня</a:t>
            </a:r>
            <a:r>
              <a:rPr sz="1900" dirty="0" smtClean="0"/>
              <a:t>й</a:t>
            </a:r>
            <a:r>
              <a:rPr lang="ru-RU" sz="3400" dirty="0" smtClean="0"/>
              <a:t>т</a:t>
            </a:r>
            <a:r>
              <a:rPr lang="ru-RU" sz="1800" dirty="0" smtClean="0"/>
              <a:t>е</a:t>
            </a:r>
            <a:r>
              <a:rPr lang="ru-RU" sz="3400" dirty="0" smtClean="0"/>
              <a:t> р</a:t>
            </a:r>
            <a:r>
              <a:rPr sz="6800" dirty="0" smtClean="0"/>
              <a:t>а</a:t>
            </a:r>
            <a:r>
              <a:rPr sz="3400" dirty="0" smtClean="0"/>
              <a:t>з</a:t>
            </a:r>
            <a:r>
              <a:rPr sz="2000" dirty="0" smtClean="0"/>
              <a:t>ме</a:t>
            </a:r>
            <a:r>
              <a:rPr sz="3300" dirty="0" smtClean="0"/>
              <a:t>р</a:t>
            </a:r>
            <a:r>
              <a:rPr sz="2700" dirty="0" smtClean="0"/>
              <a:t>ы</a:t>
            </a:r>
            <a:r>
              <a:rPr sz="2000" dirty="0" smtClean="0"/>
              <a:t> </a:t>
            </a:r>
            <a:r>
              <a:rPr sz="4700" dirty="0"/>
              <a:t>ш</a:t>
            </a:r>
            <a:r>
              <a:rPr sz="3800" dirty="0"/>
              <a:t>р</a:t>
            </a:r>
            <a:r>
              <a:rPr sz="4100" dirty="0"/>
              <a:t>и</a:t>
            </a:r>
            <a:r>
              <a:rPr sz="2400" dirty="0"/>
              <a:t>ф</a:t>
            </a:r>
            <a:r>
              <a:rPr sz="1800" dirty="0"/>
              <a:t>т</a:t>
            </a:r>
            <a:r>
              <a:rPr sz="2400" dirty="0"/>
              <a:t>о</a:t>
            </a:r>
            <a:r>
              <a:rPr sz="3200" dirty="0"/>
              <a:t>в</a:t>
            </a:r>
          </a:p>
        </p:txBody>
      </p:sp>
      <p:sp>
        <p:nvSpPr>
          <p:cNvPr id="6" name="Shape 240"/>
          <p:cNvSpPr/>
          <p:nvPr userDrawn="1"/>
        </p:nvSpPr>
        <p:spPr>
          <a:xfrm>
            <a:off x="7979110" y="12049174"/>
            <a:ext cx="7182919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spcBef>
                <a:spcPts val="0"/>
              </a:spcBef>
              <a:defRPr sz="2600" baseline="0"/>
            </a:lvl1pPr>
          </a:lstStyle>
          <a:p>
            <a:r>
              <a:t>Страницу скрыть или удалить по прочтении!</a:t>
            </a:r>
          </a:p>
        </p:txBody>
      </p:sp>
      <p:sp>
        <p:nvSpPr>
          <p:cNvPr id="7" name="Shape 241"/>
          <p:cNvSpPr/>
          <p:nvPr userDrawn="1"/>
        </p:nvSpPr>
        <p:spPr>
          <a:xfrm>
            <a:off x="11275006" y="4095444"/>
            <a:ext cx="4431607" cy="793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lvl1pPr>
          </a:lstStyle>
          <a:p>
            <a:r>
              <a:rPr dirty="0"/>
              <a:t>Не </a:t>
            </a:r>
            <a:r>
              <a:rPr dirty="0" smtClean="0"/>
              <a:t>выходи</a:t>
            </a:r>
            <a:r>
              <a:rPr lang="ru-RU" dirty="0" smtClean="0"/>
              <a:t>те</a:t>
            </a:r>
            <a:r>
              <a:rPr dirty="0" smtClean="0"/>
              <a:t> </a:t>
            </a:r>
            <a:r>
              <a:rPr dirty="0"/>
              <a:t>за поля слайда</a:t>
            </a:r>
          </a:p>
        </p:txBody>
      </p:sp>
      <p:sp>
        <p:nvSpPr>
          <p:cNvPr id="8" name="Shape 242"/>
          <p:cNvSpPr/>
          <p:nvPr userDrawn="1"/>
        </p:nvSpPr>
        <p:spPr>
          <a:xfrm>
            <a:off x="15250807" y="3667044"/>
            <a:ext cx="148016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9" name="Shape 243"/>
          <p:cNvSpPr/>
          <p:nvPr userDrawn="1"/>
        </p:nvSpPr>
        <p:spPr>
          <a:xfrm>
            <a:off x="7618189" y="2858110"/>
            <a:ext cx="7622109" cy="885037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0" name="Shape 244"/>
          <p:cNvSpPr/>
          <p:nvPr userDrawn="1"/>
        </p:nvSpPr>
        <p:spPr>
          <a:xfrm>
            <a:off x="7623584" y="4956549"/>
            <a:ext cx="7622110" cy="6850431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1" name="Shape 245"/>
          <p:cNvSpPr/>
          <p:nvPr userDrawn="1"/>
        </p:nvSpPr>
        <p:spPr>
          <a:xfrm>
            <a:off x="7623584" y="3926059"/>
            <a:ext cx="7622109" cy="885678"/>
          </a:xfrm>
          <a:prstGeom prst="rect">
            <a:avLst/>
          </a:prstGeom>
          <a:ln>
            <a:solidFill>
              <a:srgbClr val="FFCC0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aseline="0"/>
            </a:pPr>
            <a:endParaRPr/>
          </a:p>
        </p:txBody>
      </p:sp>
      <p:sp>
        <p:nvSpPr>
          <p:cNvPr id="12" name="Shape 246"/>
          <p:cNvSpPr/>
          <p:nvPr userDrawn="1"/>
        </p:nvSpPr>
        <p:spPr>
          <a:xfrm>
            <a:off x="19978341" y="10734151"/>
            <a:ext cx="3316514" cy="272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Группа презентационных</a:t>
            </a:r>
          </a:p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ru-RU" dirty="0" smtClean="0"/>
              <a:t>технологий</a:t>
            </a:r>
            <a:endParaRPr dirty="0"/>
          </a:p>
        </p:txBody>
      </p:sp>
      <p:pic>
        <p:nvPicPr>
          <p:cNvPr id="13" name="pasted-image.tif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8302692" y="10436207"/>
            <a:ext cx="1506047" cy="15060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asted-image.tiff"/>
          <p:cNvPicPr>
            <a:picLocks noChangeAspect="1"/>
          </p:cNvPicPr>
          <p:nvPr userDrawn="1"/>
        </p:nvPicPr>
        <p:blipFill>
          <a:blip r:embed="rId3">
            <a:extLst/>
          </a:blip>
          <a:srcRect t="14527" b="13953"/>
          <a:stretch>
            <a:fillRect/>
          </a:stretch>
        </p:blipFill>
        <p:spPr>
          <a:xfrm>
            <a:off x="18302611" y="11665834"/>
            <a:ext cx="1506079" cy="107712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9"/>
          <p:cNvSpPr/>
          <p:nvPr userDrawn="1"/>
        </p:nvSpPr>
        <p:spPr>
          <a:xfrm>
            <a:off x="8017209" y="1573198"/>
            <a:ext cx="7182920" cy="1506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9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Не уверены, что и как делать дальше?</a:t>
            </a: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Вот несколько простых советов-рекомендаций</a:t>
            </a:r>
            <a:r>
              <a:rPr dirty="0" smtClean="0"/>
              <a:t>:</a:t>
            </a:r>
            <a:endParaRPr dirty="0"/>
          </a:p>
        </p:txBody>
      </p:sp>
      <p:sp>
        <p:nvSpPr>
          <p:cNvPr id="16" name="Shape 250"/>
          <p:cNvSpPr/>
          <p:nvPr userDrawn="1"/>
        </p:nvSpPr>
        <p:spPr>
          <a:xfrm>
            <a:off x="1889984" y="1890483"/>
            <a:ext cx="5729648" cy="802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Привет!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Это шаблон презентации </a:t>
            </a:r>
            <a:br>
              <a:rPr lang="ru-RU" dirty="0" smtClean="0"/>
            </a:br>
            <a:r>
              <a:rPr lang="ru-RU" dirty="0" smtClean="0"/>
              <a:t>для выступлений с нашим корпоративным шрифтом </a:t>
            </a:r>
            <a:br>
              <a:rPr lang="ru-RU" dirty="0" smtClean="0"/>
            </a:br>
            <a:r>
              <a:rPr lang="ru-RU" dirty="0" err="1" smtClean="0"/>
              <a:t>Yandex</a:t>
            </a:r>
            <a:r>
              <a:rPr lang="ru-RU" dirty="0" smtClean="0"/>
              <a:t> </a:t>
            </a:r>
            <a:r>
              <a:rPr lang="ru-RU" dirty="0" err="1" smtClean="0"/>
              <a:t>Sans</a:t>
            </a:r>
            <a:r>
              <a:rPr lang="ru-RU" dirty="0" smtClean="0"/>
              <a:t> </a:t>
            </a:r>
            <a:r>
              <a:rPr lang="ru-RU" dirty="0" err="1" smtClean="0"/>
              <a:t>Text</a:t>
            </a:r>
            <a:r>
              <a:rPr lang="ru-RU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/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/>
              <a:t>Перед началом работы убедитесь, </a:t>
            </a:r>
            <a:br>
              <a:rPr lang="ru-RU" dirty="0" smtClean="0"/>
            </a:br>
            <a:r>
              <a:rPr lang="ru-RU" dirty="0" smtClean="0"/>
              <a:t>что шрифт уже установлен </a:t>
            </a:r>
            <a:br>
              <a:rPr lang="ru-RU" dirty="0" smtClean="0"/>
            </a:br>
            <a:r>
              <a:rPr lang="ru-RU" dirty="0" smtClean="0"/>
              <a:t>на компьютере. Если нет, то скачать его вместе с инструкцией</a:t>
            </a:r>
            <a:br>
              <a:rPr lang="ru-RU" dirty="0" smtClean="0"/>
            </a:br>
            <a:r>
              <a:rPr lang="ru-RU" dirty="0" smtClean="0"/>
              <a:t>по установке можно по ссылке: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lang="ru-RU" dirty="0" smtClean="0">
              <a:solidFill>
                <a:srgbClr val="3878BE"/>
              </a:solidFill>
            </a:endParaRP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 smtClean="0">
                <a:solidFill>
                  <a:schemeClr val="tx1"/>
                </a:solidFill>
              </a:rPr>
              <a:t>Посмотреть все макеты мастер-слайдов и добавить подходящий можно, нажав кнопку «создать слайд» в верхнем меню.</a:t>
            </a:r>
          </a:p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endParaRPr dirty="0">
              <a:solidFill>
                <a:srgbClr val="3878BE"/>
              </a:solidFill>
            </a:endParaRPr>
          </a:p>
        </p:txBody>
      </p:sp>
      <p:sp>
        <p:nvSpPr>
          <p:cNvPr id="21" name="Shape 250"/>
          <p:cNvSpPr/>
          <p:nvPr userDrawn="1"/>
        </p:nvSpPr>
        <p:spPr>
          <a:xfrm>
            <a:off x="8003067" y="5138513"/>
            <a:ext cx="7240939" cy="61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0" marR="0" lvl="0" indent="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расстановки акцентов пользуйтесь встроенными в шаблон стилями шрифтов: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Для выделения ключевой мысли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выделите абзац текста и нажмите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Tab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, а чтобы  жёлтая линия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не разрывалась, переносите текст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на следующую строку нажатием </a:t>
            </a:r>
          </a:p>
          <a:p>
            <a:pPr marL="0" marR="0" lvl="1" indent="-720000" algn="l" defTabSz="19080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20000"/>
              <a:buFont typeface="Impact" panose="020B0806030902050204" pitchFamily="34" charset="0"/>
              <a:buChar char="▌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клавиши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Regular" pitchFamily="2" charset="-52"/>
                <a:ea typeface="+mn-ea"/>
                <a:cs typeface="+mn-cs"/>
              </a:rPr>
              <a:t>Enter</a:t>
            </a:r>
            <a:endParaRPr kumimoji="0" lang="en-US" sz="3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Regular" pitchFamily="2" charset="-52"/>
              <a:ea typeface="+mn-ea"/>
              <a:cs typeface="+mn-cs"/>
            </a:endParaRPr>
          </a:p>
          <a:p>
            <a:pPr marL="1512000" marR="0" lvl="2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маркированного списка выделите текст и дважды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  <a:p>
            <a:pPr marL="1512000" marR="0" lvl="3" indent="-720000" algn="l" defTabSz="1828709" rtl="0" eaLnBrk="1" fontAlgn="auto" latinLnBrk="0" hangingPunct="1">
              <a:lnSpc>
                <a:spcPct val="100000"/>
              </a:lnSpc>
              <a:spcBef>
                <a:spcPts val="3000"/>
              </a:spcBef>
              <a:spcAft>
                <a:spcPts val="30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Для создания нумерованного списка выделите текст и трижды нажмите клавишу </a:t>
            </a:r>
            <a:r>
              <a:rPr kumimoji="0" lang="ru-RU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andex Sans Text Light" panose="02000000000000000000" pitchFamily="2" charset="-52"/>
                <a:ea typeface="+mn-ea"/>
                <a:cs typeface="+mn-cs"/>
              </a:rPr>
              <a:t>Tab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Yandex Sans Text Light" panose="02000000000000000000" pitchFamily="2" charset="-52"/>
              <a:ea typeface="+mn-ea"/>
              <a:cs typeface="+mn-cs"/>
            </a:endParaRPr>
          </a:p>
        </p:txBody>
      </p:sp>
      <p:sp>
        <p:nvSpPr>
          <p:cNvPr id="17" name="Shape 238"/>
          <p:cNvSpPr/>
          <p:nvPr userDrawn="1"/>
        </p:nvSpPr>
        <p:spPr>
          <a:xfrm>
            <a:off x="16021050" y="6121426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4"/>
              </a:rPr>
              <a:t>iStockphoto.com</a:t>
            </a:r>
            <a:r>
              <a:rPr lang="ru-RU" dirty="0" smtClean="0">
                <a:solidFill>
                  <a:srgbClr val="3878BE"/>
                </a:solidFill>
                <a:hlinkClick r:id="rId4"/>
              </a:rPr>
              <a:t> 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Shape 238"/>
          <p:cNvSpPr/>
          <p:nvPr/>
        </p:nvSpPr>
        <p:spPr>
          <a:xfrm>
            <a:off x="16021050" y="7393656"/>
            <a:ext cx="6996736" cy="95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ru-RU" dirty="0" smtClean="0">
                <a:solidFill>
                  <a:schemeClr val="tx1"/>
                </a:solidFill>
              </a:rPr>
              <a:t>     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  <a:hlinkClick r:id="rId5"/>
              </a:rPr>
              <a:t>wiki.yandex-team.ru</a:t>
            </a:r>
            <a:r>
              <a:rPr lang="en-US" dirty="0" smtClean="0">
                <a:solidFill>
                  <a:schemeClr val="tx1"/>
                </a:solidFill>
                <a:hlinkClick r:id="rId5"/>
              </a:rPr>
              <a:t>/presentation/</a:t>
            </a:r>
            <a:r>
              <a:rPr lang="ru-RU" dirty="0" smtClean="0">
                <a:solidFill>
                  <a:schemeClr val="tx1"/>
                </a:solidFill>
                <a:hlinkClick r:id="rId5"/>
              </a:rPr>
              <a:t/>
            </a:r>
            <a:br>
              <a:rPr lang="ru-RU" dirty="0" smtClean="0">
                <a:solidFill>
                  <a:schemeClr val="tx1"/>
                </a:solidFill>
                <a:hlinkClick r:id="rId5"/>
              </a:rPr>
            </a:br>
            <a:r>
              <a:rPr lang="en-US" dirty="0" smtClean="0">
                <a:solidFill>
                  <a:schemeClr val="tx1"/>
                </a:solidFill>
                <a:hlinkClick r:id="rId5"/>
              </a:rPr>
              <a:t>Kak-sdelat-krasivo/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0" name="Shape 250"/>
          <p:cNvSpPr/>
          <p:nvPr/>
        </p:nvSpPr>
        <p:spPr>
          <a:xfrm>
            <a:off x="1889206" y="6701401"/>
            <a:ext cx="5342400" cy="73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5524500" algn="l"/>
              </a:tabLst>
              <a:defRPr sz="2400" baseline="0"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en-US" dirty="0" smtClean="0">
                <a:solidFill>
                  <a:srgbClr val="3878BE"/>
                </a:solidFill>
                <a:hlinkClick r:id="rId6"/>
              </a:rPr>
              <a:t>yadi.sk/d/GPDyRyOPxejmK</a:t>
            </a:r>
            <a:endParaRPr dirty="0">
              <a:solidFill>
                <a:srgbClr val="3878BE"/>
              </a:solidFill>
            </a:endParaRPr>
          </a:p>
        </p:txBody>
      </p:sp>
      <p:sp>
        <p:nvSpPr>
          <p:cNvPr id="22" name="Shape 238"/>
          <p:cNvSpPr/>
          <p:nvPr/>
        </p:nvSpPr>
        <p:spPr>
          <a:xfrm>
            <a:off x="16407856" y="8675531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7"/>
              </a:rPr>
              <a:t>presentation</a:t>
            </a:r>
            <a:r>
              <a:rPr lang="en-US" dirty="0">
                <a:solidFill>
                  <a:srgbClr val="3878BE"/>
                </a:solidFill>
                <a:hlinkClick r:id="rId7"/>
              </a:rPr>
              <a:t>@</a:t>
            </a:r>
            <a:endParaRPr lang="en-US" dirty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dirty="0" smtClean="0">
                <a:solidFill>
                  <a:srgbClr val="3878BE"/>
                </a:solidFill>
              </a:rPr>
              <a:t>  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3" name="Shape 238"/>
          <p:cNvSpPr/>
          <p:nvPr/>
        </p:nvSpPr>
        <p:spPr>
          <a:xfrm>
            <a:off x="18315856" y="9587406"/>
            <a:ext cx="2671199" cy="472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8"/>
              </a:rPr>
              <a:t>prescheck@</a:t>
            </a:r>
            <a:endParaRPr lang="en-US" dirty="0" smtClean="0">
              <a:solidFill>
                <a:srgbClr val="3878BE"/>
              </a:solidFill>
            </a:endParaRPr>
          </a:p>
          <a:p>
            <a:pPr>
              <a:tabLst>
                <a:tab pos="5524500" algn="l"/>
              </a:tabLst>
              <a:defRPr sz="2400" baseline="0"/>
            </a:pPr>
            <a:r>
              <a:rPr lang="ru-RU" dirty="0" smtClean="0">
                <a:solidFill>
                  <a:srgbClr val="3878BE"/>
                </a:solidFill>
              </a:rPr>
              <a:t>  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4" name="Shape 238"/>
          <p:cNvSpPr/>
          <p:nvPr/>
        </p:nvSpPr>
        <p:spPr>
          <a:xfrm>
            <a:off x="16433912" y="3363306"/>
            <a:ext cx="5697944" cy="56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hlinkClick r:id="rId9"/>
              </a:rPr>
              <a:t>patterns.yandex-team.ru/presentations</a:t>
            </a:r>
            <a:endParaRPr lang="en-US" dirty="0"/>
          </a:p>
          <a:p>
            <a:pPr>
              <a:tabLst>
                <a:tab pos="5524500" algn="l"/>
              </a:tabLst>
              <a:defRPr sz="2400" baseline="0"/>
            </a:pP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Shape 238"/>
          <p:cNvSpPr/>
          <p:nvPr/>
        </p:nvSpPr>
        <p:spPr>
          <a:xfrm>
            <a:off x="16021050" y="4273929"/>
            <a:ext cx="5511688" cy="56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rgbClr val="3878BE"/>
                </a:solidFill>
                <a:hlinkClick r:id="rId10"/>
              </a:rPr>
              <a:t>yadi.sk/d/ZpB_978TwmoNY</a:t>
            </a:r>
            <a:endParaRPr lang="ru-RU" dirty="0">
              <a:solidFill>
                <a:srgbClr val="3878BE"/>
              </a:solidFill>
            </a:endParaRPr>
          </a:p>
        </p:txBody>
      </p:sp>
      <p:sp>
        <p:nvSpPr>
          <p:cNvPr id="26" name="Shape 238"/>
          <p:cNvSpPr/>
          <p:nvPr/>
        </p:nvSpPr>
        <p:spPr>
          <a:xfrm>
            <a:off x="16021050" y="4828356"/>
            <a:ext cx="7335788" cy="85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tabLst>
                <a:tab pos="5524500" algn="l"/>
              </a:tabLst>
              <a:defRPr sz="2400" baseline="0"/>
            </a:pPr>
            <a:r>
              <a:rPr lang="en-US" dirty="0" smtClean="0">
                <a:solidFill>
                  <a:schemeClr val="tx1"/>
                </a:solidFill>
              </a:rPr>
              <a:t>                                        </a:t>
            </a:r>
            <a:r>
              <a:rPr lang="ru-RU" dirty="0" smtClean="0">
                <a:solidFill>
                  <a:schemeClr val="tx1"/>
                </a:solidFill>
              </a:rPr>
              <a:t/>
            </a:r>
            <a:br>
              <a:rPr lang="ru-RU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  <a:hlinkClick r:id="rId11"/>
              </a:rPr>
              <a:t>patterns.yandex-team.ru/presentations/326</a:t>
            </a:r>
            <a:endParaRPr lang="ru-RU" dirty="0">
              <a:solidFill>
                <a:schemeClr val="tx1"/>
              </a:solidFill>
            </a:endParaRPr>
          </a:p>
        </p:txBody>
      </p:sp>
      <p:grpSp>
        <p:nvGrpSpPr>
          <p:cNvPr id="27" name="Группа 26"/>
          <p:cNvGrpSpPr/>
          <p:nvPr userDrawn="1"/>
        </p:nvGrpSpPr>
        <p:grpSpPr>
          <a:xfrm>
            <a:off x="4488644" y="8866540"/>
            <a:ext cx="1153753" cy="1358900"/>
            <a:chOff x="4479985" y="8800385"/>
            <a:chExt cx="1153753" cy="1358900"/>
          </a:xfrm>
        </p:grpSpPr>
        <p:pic>
          <p:nvPicPr>
            <p:cNvPr id="28" name="Изображение 27"/>
            <p:cNvPicPr>
              <a:picLocks noChangeAspect="1"/>
            </p:cNvPicPr>
            <p:nvPr userDrawn="1"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64"/>
            <a:stretch/>
          </p:blipFill>
          <p:spPr>
            <a:xfrm>
              <a:off x="4479985" y="8800385"/>
              <a:ext cx="1153753" cy="1358900"/>
            </a:xfrm>
            <a:prstGeom prst="rect">
              <a:avLst/>
            </a:prstGeom>
          </p:spPr>
        </p:pic>
        <p:sp>
          <p:nvSpPr>
            <p:cNvPr id="29" name="Прямоугольник 28"/>
            <p:cNvSpPr/>
            <p:nvPr userDrawn="1"/>
          </p:nvSpPr>
          <p:spPr>
            <a:xfrm>
              <a:off x="5322406" y="8856452"/>
              <a:ext cx="273262" cy="776377"/>
            </a:xfrm>
            <a:prstGeom prst="rect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875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2033270"/>
            <a:ext cx="2289464" cy="877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 baseline="0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sp>
        <p:nvSpPr>
          <p:cNvPr id="9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59811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420777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 userDrawn="1">
          <p15:clr>
            <a:srgbClr val="FBAE40"/>
          </p15:clr>
        </p15:guide>
        <p15:guide id="2" orient="horz" pos="143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Нулево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46833" y="5252224"/>
            <a:ext cx="6470897" cy="238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wrap="square" anchor="ctr"/>
          <a:lstStyle>
            <a:lvl1pPr marL="0" marR="0" indent="0" algn="l" defTabSz="1828709" rtl="0" eaLnBrk="1" fontAlgn="auto" latinLnBrk="0" hangingPunct="1">
              <a:lnSpc>
                <a:spcPts val="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9" baseline="0">
                <a:latin typeface="Yandex Sans Text Light" panose="02000000000000000000" pitchFamily="2" charset="-52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 baseline="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sp>
        <p:nvSpPr>
          <p:cNvPr id="6" name="Рисунок 9"/>
          <p:cNvSpPr>
            <a:spLocks noGrp="1"/>
          </p:cNvSpPr>
          <p:nvPr>
            <p:ph type="pic" sz="quarter" idx="14" hasCustomPrompt="1"/>
          </p:nvPr>
        </p:nvSpPr>
        <p:spPr>
          <a:xfrm>
            <a:off x="16007206" y="1897063"/>
            <a:ext cx="5342400" cy="1144587"/>
          </a:xfrm>
          <a:noFill/>
          <a:ln>
            <a:noFill/>
          </a:ln>
        </p:spPr>
        <p:txBody>
          <a:bodyPr/>
          <a:lstStyle>
            <a:lvl1pPr marL="0" indent="0">
              <a:buFontTx/>
              <a:buNone/>
              <a:defRPr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Логотип</a:t>
            </a:r>
            <a:r>
              <a:rPr lang="en-US" dirty="0" smtClean="0"/>
              <a:t> </a:t>
            </a:r>
            <a:r>
              <a:rPr lang="ru-RU" dirty="0" smtClean="0"/>
              <a:t>партнёра</a:t>
            </a:r>
            <a:endParaRPr lang="ru-RU" dirty="0"/>
          </a:p>
        </p:txBody>
      </p:sp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8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NDA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48000" y="3048000"/>
            <a:ext cx="18317481" cy="7249763"/>
          </a:xfrm>
          <a:prstGeom prst="rect">
            <a:avLst/>
          </a:prstGeom>
        </p:spPr>
        <p:txBody>
          <a:bodyPr anchor="ctr"/>
          <a:lstStyle>
            <a:lvl1pPr marL="0" marR="0" indent="0" algn="l" defTabSz="1828709" rtl="0" eaLnBrk="1" fontAlgn="auto" latinLnBrk="0" hangingPunct="1">
              <a:lnSpc>
                <a:spcPts val="14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48000" y="10674350"/>
            <a:ext cx="18302487" cy="114458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 smtClean="0"/>
              <a:t>Имя и Фамилия, должность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206" y="1963435"/>
            <a:ext cx="1527082" cy="987327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86100" y="1955343"/>
            <a:ext cx="2329024" cy="857788"/>
          </a:xfrm>
          <a:prstGeom prst="rect">
            <a:avLst/>
          </a:prstGeom>
        </p:spPr>
      </p:pic>
      <p:sp>
        <p:nvSpPr>
          <p:cNvPr id="10" name="Рисунок 7"/>
          <p:cNvSpPr>
            <a:spLocks noGrp="1"/>
          </p:cNvSpPr>
          <p:nvPr>
            <p:ph type="pic" sz="quarter" idx="13" hasCustomPrompt="1"/>
          </p:nvPr>
        </p:nvSpPr>
        <p:spPr>
          <a:xfrm>
            <a:off x="3065780" y="1818513"/>
            <a:ext cx="8763000" cy="1219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5000" b="0" i="0" baseline="0">
                <a:latin typeface="Yandex Sans Text Thin" charset="0"/>
                <a:ea typeface="Yandex Sans Text Thin" charset="0"/>
                <a:cs typeface="Yandex Sans Text Thin" charset="0"/>
              </a:defRPr>
            </a:lvl1pPr>
          </a:lstStyle>
          <a:p>
            <a:r>
              <a:rPr lang="ru-RU" dirty="0" smtClean="0"/>
              <a:t>                    Логотип Сервиса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773">
          <p15:clr>
            <a:srgbClr val="FBAE40"/>
          </p15:clr>
        </p15:guide>
        <p15:guide id="2" orient="horz" pos="143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3048000"/>
            <a:ext cx="18317481" cy="7249764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14000"/>
              </a:lnSpc>
              <a:defRPr sz="11999">
                <a:latin typeface="Yandex Sans Text Light" panose="02000000000000000000" pitchFamily="2" charset="-52"/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53556" y="1294841"/>
            <a:ext cx="18273713" cy="763587"/>
          </a:xfrm>
        </p:spPr>
        <p:txBody>
          <a:bodyPr tIns="0" anchor="t"/>
          <a:lstStyle>
            <a:lvl1pPr marL="0" indent="0">
              <a:buNone/>
              <a:defRPr sz="4800">
                <a:solidFill>
                  <a:schemeClr val="tx1"/>
                </a:solidFill>
                <a:latin typeface="Yandex Sans Text Thin" pitchFamily="2" charset="-52"/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  <p:pic>
        <p:nvPicPr>
          <p:cNvPr id="9" name="Рисунок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206" y="12734400"/>
            <a:ext cx="1525587" cy="46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826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lIns="0"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4160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Текст ил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2000"/>
            <a:ext cx="22131337" cy="1511300"/>
          </a:xfrm>
          <a:prstGeom prst="rect">
            <a:avLst/>
          </a:prstGeom>
        </p:spPr>
        <p:txBody>
          <a:bodyPr anchor="t"/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>
            <a:lvl1pPr marL="0"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/>
            </a:lvl1pPr>
            <a:lvl2pPr marL="0" indent="-720000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SzPct val="120000"/>
              <a:buFont typeface="Impact" panose="020B0806030902050204" pitchFamily="34" charset="0"/>
              <a:buChar char="▌"/>
              <a:defRPr baseline="0"/>
            </a:lvl2pPr>
            <a:lvl3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 baseline="0"/>
            </a:lvl3pPr>
            <a:lvl4pPr marL="1512000" indent="-720000">
              <a:lnSpc>
                <a:spcPts val="6000"/>
              </a:lnSpc>
              <a:spcBef>
                <a:spcPts val="3000"/>
              </a:spcBef>
              <a:spcAft>
                <a:spcPts val="0"/>
              </a:spcAft>
              <a:defRPr/>
            </a:lvl4pPr>
            <a:lvl5pPr>
              <a:lnSpc>
                <a:spcPts val="6000"/>
              </a:lnSpc>
              <a:spcBef>
                <a:spcPts val="3000"/>
              </a:spcBef>
              <a:spcAft>
                <a:spcPts val="3000"/>
              </a:spcAft>
              <a:defRPr sz="4800"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4906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3048000"/>
            <a:ext cx="22124509" cy="915828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Ключевая мысль</a:t>
            </a:r>
          </a:p>
          <a:p>
            <a:pPr lvl="2"/>
            <a:r>
              <a:rPr lang="ru-RU" dirty="0" smtClean="0"/>
              <a:t>Маркированный список</a:t>
            </a:r>
          </a:p>
          <a:p>
            <a:pPr lvl="3"/>
            <a:r>
              <a:rPr lang="ru-RU" dirty="0" smtClean="0"/>
              <a:t>Нумерованный список</a:t>
            </a:r>
          </a:p>
          <a:p>
            <a:pPr lvl="4"/>
            <a:r>
              <a:rPr lang="ru-RU" dirty="0" smtClean="0"/>
              <a:t>Образец текста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3000" y="12687300"/>
            <a:ext cx="19461162" cy="381602"/>
          </a:xfrm>
          <a:prstGeom prst="rect">
            <a:avLst/>
          </a:prstGeom>
        </p:spPr>
        <p:txBody>
          <a:bodyPr vert="horz" lIns="0" tIns="324000" rIns="91440" bIns="0" rtlCol="0" anchor="b"/>
          <a:lstStyle>
            <a:lvl1pPr algn="l">
              <a:lnSpc>
                <a:spcPts val="3400"/>
              </a:lnSpc>
              <a:defRPr sz="3000" baseline="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10700" y="12687300"/>
            <a:ext cx="1144587" cy="381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/>
                </a:solidFill>
                <a:latin typeface="Yandex Sans Text Light" panose="02000000000000000000" pitchFamily="2" charset="-52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43000" y="762002"/>
            <a:ext cx="22124509" cy="11350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2325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685" r:id="rId3"/>
    <p:sldLayoutId id="2147483711" r:id="rId4"/>
    <p:sldLayoutId id="2147483719" r:id="rId5"/>
    <p:sldLayoutId id="2147483720" r:id="rId6"/>
    <p:sldLayoutId id="2147483714" r:id="rId7"/>
    <p:sldLayoutId id="2147483690" r:id="rId8"/>
    <p:sldLayoutId id="2147483716" r:id="rId9"/>
    <p:sldLayoutId id="2147483733" r:id="rId10"/>
    <p:sldLayoutId id="2147483696" r:id="rId11"/>
    <p:sldLayoutId id="2147483702" r:id="rId12"/>
    <p:sldLayoutId id="2147483701" r:id="rId13"/>
    <p:sldLayoutId id="2147483700" r:id="rId14"/>
    <p:sldLayoutId id="2147483732" r:id="rId15"/>
    <p:sldLayoutId id="2147483699" r:id="rId16"/>
    <p:sldLayoutId id="2147483698" r:id="rId17"/>
    <p:sldLayoutId id="2147483703" r:id="rId18"/>
    <p:sldLayoutId id="2147483734" r:id="rId19"/>
    <p:sldLayoutId id="2147483705" r:id="rId20"/>
    <p:sldLayoutId id="2147483706" r:id="rId21"/>
    <p:sldLayoutId id="2147483717" r:id="rId22"/>
    <p:sldLayoutId id="2147483691" r:id="rId23"/>
    <p:sldLayoutId id="2147483730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1828709" rtl="0" eaLnBrk="1" latinLnBrk="0" hangingPunct="1">
        <a:lnSpc>
          <a:spcPts val="10000"/>
        </a:lnSpc>
        <a:spcBef>
          <a:spcPct val="0"/>
        </a:spcBef>
        <a:buNone/>
        <a:defRPr sz="8000" kern="1200">
          <a:solidFill>
            <a:schemeClr val="tx1"/>
          </a:solidFill>
          <a:latin typeface="Yandex Sans Text Regular" pitchFamily="2" charset="-52"/>
          <a:ea typeface="+mj-ea"/>
          <a:cs typeface="+mj-cs"/>
        </a:defRPr>
      </a:lvl1pPr>
    </p:titleStyle>
    <p:bodyStyle>
      <a:lvl1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1pPr>
      <a:lvl2pPr marL="0" indent="-720000" algn="l" defTabSz="1908000" rtl="0" eaLnBrk="1" latinLnBrk="0" hangingPunct="1">
        <a:lnSpc>
          <a:spcPts val="6000"/>
        </a:lnSpc>
        <a:spcBef>
          <a:spcPts val="0"/>
        </a:spcBef>
        <a:spcAft>
          <a:spcPts val="0"/>
        </a:spcAft>
        <a:buClr>
          <a:schemeClr val="tx2"/>
        </a:buClr>
        <a:buSzPct val="120000"/>
        <a:buFont typeface="Impact" panose="020B0806030902050204" pitchFamily="34" charset="0"/>
        <a:buChar char="▌"/>
        <a:defRPr sz="4800" kern="1200" baseline="0">
          <a:solidFill>
            <a:schemeClr val="tx1"/>
          </a:solidFill>
          <a:latin typeface="Yandex Sans Text Regular" pitchFamily="2" charset="-52"/>
          <a:ea typeface="+mn-ea"/>
          <a:cs typeface="+mn-cs"/>
        </a:defRPr>
      </a:lvl2pPr>
      <a:lvl3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SzPct val="150000"/>
        <a:buFont typeface="Yandex Sans Text Light" panose="02000000000000000000" pitchFamily="2" charset="-52"/>
        <a:buChar char="›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3pPr>
      <a:lvl4pPr marL="1512000" indent="-720000" algn="l" defTabSz="1828709" rtl="0" eaLnBrk="1" latinLnBrk="0" hangingPunct="1">
        <a:lnSpc>
          <a:spcPts val="6000"/>
        </a:lnSpc>
        <a:spcBef>
          <a:spcPts val="3000"/>
        </a:spcBef>
        <a:spcAft>
          <a:spcPts val="0"/>
        </a:spcAft>
        <a:buFont typeface="+mj-lt"/>
        <a:buAutoNum type="arabicPeriod"/>
        <a:defRPr sz="4800" kern="1200">
          <a:solidFill>
            <a:schemeClr val="tx1"/>
          </a:solidFill>
          <a:latin typeface="Yandex Sans Text Light" panose="02000000000000000000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ts val="6000"/>
        </a:lnSpc>
        <a:spcBef>
          <a:spcPts val="3000"/>
        </a:spcBef>
        <a:spcAft>
          <a:spcPts val="3000"/>
        </a:spcAft>
        <a:buFontTx/>
        <a:buNone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680">
          <p15:clr>
            <a:srgbClr val="F26B43"/>
          </p15:clr>
        </p15:guide>
        <p15:guide id="2" pos="7439">
          <p15:clr>
            <a:srgbClr val="F26B43"/>
          </p15:clr>
        </p15:guide>
        <p15:guide id="3" pos="7199">
          <p15:clr>
            <a:srgbClr val="F26B43"/>
          </p15:clr>
        </p15:guide>
        <p15:guide id="4" pos="6958">
          <p15:clr>
            <a:srgbClr val="F26B43"/>
          </p15:clr>
        </p15:guide>
        <p15:guide id="5" pos="6718">
          <p15:clr>
            <a:srgbClr val="F26B43"/>
          </p15:clr>
        </p15:guide>
        <p15:guide id="6" pos="6478">
          <p15:clr>
            <a:srgbClr val="F26B43"/>
          </p15:clr>
        </p15:guide>
        <p15:guide id="7" pos="6237">
          <p15:clr>
            <a:srgbClr val="F26B43"/>
          </p15:clr>
        </p15:guide>
        <p15:guide id="8" pos="5997">
          <p15:clr>
            <a:srgbClr val="F26B43"/>
          </p15:clr>
        </p15:guide>
        <p15:guide id="9" pos="5756">
          <p15:clr>
            <a:srgbClr val="F26B43"/>
          </p15:clr>
        </p15:guide>
        <p15:guide id="10" pos="5516">
          <p15:clr>
            <a:srgbClr val="F26B43"/>
          </p15:clr>
        </p15:guide>
        <p15:guide id="11" pos="5276">
          <p15:clr>
            <a:srgbClr val="F26B43"/>
          </p15:clr>
        </p15:guide>
        <p15:guide id="12" pos="5035">
          <p15:clr>
            <a:srgbClr val="F26B43"/>
          </p15:clr>
        </p15:guide>
        <p15:guide id="13" pos="4555">
          <p15:clr>
            <a:srgbClr val="F26B43"/>
          </p15:clr>
        </p15:guide>
        <p15:guide id="14" pos="4795">
          <p15:clr>
            <a:srgbClr val="F26B43"/>
          </p15:clr>
        </p15:guide>
        <p15:guide id="15" pos="4314">
          <p15:clr>
            <a:srgbClr val="F26B43"/>
          </p15:clr>
        </p15:guide>
        <p15:guide id="16" pos="4074">
          <p15:clr>
            <a:srgbClr val="F26B43"/>
          </p15:clr>
        </p15:guide>
        <p15:guide id="17" pos="3353">
          <p15:clr>
            <a:srgbClr val="F26B43"/>
          </p15:clr>
        </p15:guide>
        <p15:guide id="18" pos="3833">
          <p15:clr>
            <a:srgbClr val="F26B43"/>
          </p15:clr>
        </p15:guide>
        <p15:guide id="19" pos="3112">
          <p15:clr>
            <a:srgbClr val="F26B43"/>
          </p15:clr>
        </p15:guide>
        <p15:guide id="20" pos="2872">
          <p15:clr>
            <a:srgbClr val="F26B43"/>
          </p15:clr>
        </p15:guide>
        <p15:guide id="21" pos="2632">
          <p15:clr>
            <a:srgbClr val="F26B43"/>
          </p15:clr>
        </p15:guide>
        <p15:guide id="23" pos="3593">
          <p15:clr>
            <a:srgbClr val="F26B43"/>
          </p15:clr>
        </p15:guide>
        <p15:guide id="25" pos="7920">
          <p15:clr>
            <a:srgbClr val="F26B43"/>
          </p15:clr>
        </p15:guide>
        <p15:guide id="27" pos="8401">
          <p15:clr>
            <a:srgbClr val="F26B43"/>
          </p15:clr>
        </p15:guide>
        <p15:guide id="28" pos="8641">
          <p15:clr>
            <a:srgbClr val="F26B43"/>
          </p15:clr>
        </p15:guide>
        <p15:guide id="29" pos="8881">
          <p15:clr>
            <a:srgbClr val="F26B43"/>
          </p15:clr>
        </p15:guide>
        <p15:guide id="30" pos="9122">
          <p15:clr>
            <a:srgbClr val="F26B43"/>
          </p15:clr>
        </p15:guide>
        <p15:guide id="31" pos="9362">
          <p15:clr>
            <a:srgbClr val="F26B43"/>
          </p15:clr>
        </p15:guide>
        <p15:guide id="32" pos="9603">
          <p15:clr>
            <a:srgbClr val="F26B43"/>
          </p15:clr>
        </p15:guide>
        <p15:guide id="33" pos="10083">
          <p15:clr>
            <a:srgbClr val="F26B43"/>
          </p15:clr>
        </p15:guide>
        <p15:guide id="34" pos="9843">
          <p15:clr>
            <a:srgbClr val="F26B43"/>
          </p15:clr>
        </p15:guide>
        <p15:guide id="35" pos="10324">
          <p15:clr>
            <a:srgbClr val="F26B43"/>
          </p15:clr>
        </p15:guide>
        <p15:guide id="36" pos="11516">
          <p15:clr>
            <a:srgbClr val="F26B43"/>
          </p15:clr>
        </p15:guide>
        <p15:guide id="37" pos="10804">
          <p15:clr>
            <a:srgbClr val="F26B43"/>
          </p15:clr>
        </p15:guide>
        <p15:guide id="38" pos="10564">
          <p15:clr>
            <a:srgbClr val="F26B43"/>
          </p15:clr>
        </p15:guide>
        <p15:guide id="39" pos="11045">
          <p15:clr>
            <a:srgbClr val="F26B43"/>
          </p15:clr>
        </p15:guide>
        <p15:guide id="40" pos="11285">
          <p15:clr>
            <a:srgbClr val="F26B43"/>
          </p15:clr>
        </p15:guide>
        <p15:guide id="41" pos="11766">
          <p15:clr>
            <a:srgbClr val="F26B43"/>
          </p15:clr>
        </p15:guide>
        <p15:guide id="42" pos="12006">
          <p15:clr>
            <a:srgbClr val="F26B43"/>
          </p15:clr>
        </p15:guide>
        <p15:guide id="43" pos="12487">
          <p15:clr>
            <a:srgbClr val="F26B43"/>
          </p15:clr>
        </p15:guide>
        <p15:guide id="44" pos="12247">
          <p15:clr>
            <a:srgbClr val="F26B43"/>
          </p15:clr>
        </p15:guide>
        <p15:guide id="45" pos="12727">
          <p15:clr>
            <a:srgbClr val="F26B43"/>
          </p15:clr>
        </p15:guide>
        <p15:guide id="46" pos="12968">
          <p15:clr>
            <a:srgbClr val="F26B43"/>
          </p15:clr>
        </p15:guide>
        <p15:guide id="47" pos="13208">
          <p15:clr>
            <a:srgbClr val="F26B43"/>
          </p15:clr>
        </p15:guide>
        <p15:guide id="48" orient="horz" pos="4320">
          <p15:clr>
            <a:srgbClr val="F26B43"/>
          </p15:clr>
        </p15:guide>
        <p15:guide id="49" orient="horz" pos="4080">
          <p15:clr>
            <a:srgbClr val="F26B43"/>
          </p15:clr>
        </p15:guide>
        <p15:guide id="50" orient="horz" pos="3839">
          <p15:clr>
            <a:srgbClr val="F26B43"/>
          </p15:clr>
        </p15:guide>
        <p15:guide id="51" orient="horz" pos="3118">
          <p15:clr>
            <a:srgbClr val="F26B43"/>
          </p15:clr>
        </p15:guide>
        <p15:guide id="52" orient="horz" pos="2878">
          <p15:clr>
            <a:srgbClr val="F26B43"/>
          </p15:clr>
        </p15:guide>
        <p15:guide id="53" orient="horz" pos="2637">
          <p15:clr>
            <a:srgbClr val="F26B43"/>
          </p15:clr>
        </p15:guide>
        <p15:guide id="54" orient="horz" pos="2397">
          <p15:clr>
            <a:srgbClr val="F26B43"/>
          </p15:clr>
        </p15:guide>
        <p15:guide id="55" orient="horz" pos="2157">
          <p15:clr>
            <a:srgbClr val="F26B43"/>
          </p15:clr>
        </p15:guide>
        <p15:guide id="56" orient="horz" pos="1916">
          <p15:clr>
            <a:srgbClr val="F26B43"/>
          </p15:clr>
        </p15:guide>
        <p15:guide id="57" orient="horz" pos="1195">
          <p15:clr>
            <a:srgbClr val="F26B43"/>
          </p15:clr>
        </p15:guide>
        <p15:guide id="58" orient="horz" pos="955">
          <p15:clr>
            <a:srgbClr val="F26B43"/>
          </p15:clr>
        </p15:guide>
        <p15:guide id="59" orient="horz" pos="714">
          <p15:clr>
            <a:srgbClr val="F26B43"/>
          </p15:clr>
        </p15:guide>
        <p15:guide id="62" orient="horz" pos="4560">
          <p15:clr>
            <a:srgbClr val="F26B43"/>
          </p15:clr>
        </p15:guide>
        <p15:guide id="63" orient="horz" pos="4801">
          <p15:clr>
            <a:srgbClr val="F26B43"/>
          </p15:clr>
        </p15:guide>
        <p15:guide id="64" orient="horz" pos="5282">
          <p15:clr>
            <a:srgbClr val="F26B43"/>
          </p15:clr>
        </p15:guide>
        <p15:guide id="65" orient="horz" pos="5522">
          <p15:clr>
            <a:srgbClr val="F26B43"/>
          </p15:clr>
        </p15:guide>
        <p15:guide id="66" orient="horz" pos="5762">
          <p15:clr>
            <a:srgbClr val="F26B43"/>
          </p15:clr>
        </p15:guide>
        <p15:guide id="67" orient="horz" pos="6003">
          <p15:clr>
            <a:srgbClr val="F26B43"/>
          </p15:clr>
        </p15:guide>
        <p15:guide id="68" orient="horz" pos="6243">
          <p15:clr>
            <a:srgbClr val="F26B43"/>
          </p15:clr>
        </p15:guide>
        <p15:guide id="69" orient="horz" pos="6483">
          <p15:clr>
            <a:srgbClr val="F26B43"/>
          </p15:clr>
        </p15:guide>
        <p15:guide id="70" orient="horz" pos="6724">
          <p15:clr>
            <a:srgbClr val="F26B43"/>
          </p15:clr>
        </p15:guide>
        <p15:guide id="71" orient="horz" pos="6964">
          <p15:clr>
            <a:srgbClr val="F26B43"/>
          </p15:clr>
        </p15:guide>
        <p15:guide id="72" orient="horz" pos="7685">
          <p15:clr>
            <a:srgbClr val="F26B43"/>
          </p15:clr>
        </p15:guide>
        <p15:guide id="73" orient="horz" pos="7445">
          <p15:clr>
            <a:srgbClr val="F26B43"/>
          </p15:clr>
        </p15:guide>
        <p15:guide id="74" orient="horz" pos="7205">
          <p15:clr>
            <a:srgbClr val="F26B43"/>
          </p15:clr>
        </p15:guide>
        <p15:guide id="75" pos="8160">
          <p15:clr>
            <a:srgbClr val="F26B43"/>
          </p15:clr>
        </p15:guide>
        <p15:guide id="76" orient="horz" pos="3599">
          <p15:clr>
            <a:srgbClr val="F26B43"/>
          </p15:clr>
        </p15:guide>
        <p15:guide id="77" orient="horz" pos="3358">
          <p15:clr>
            <a:srgbClr val="F26B43"/>
          </p15:clr>
        </p15:guide>
        <p15:guide id="78" orient="horz" pos="5041">
          <p15:clr>
            <a:srgbClr val="F26B43"/>
          </p15:clr>
        </p15:guide>
        <p15:guide id="79" pos="2391">
          <p15:clr>
            <a:srgbClr val="F26B43"/>
          </p15:clr>
        </p15:guide>
        <p15:guide id="80" pos="2151">
          <p15:clr>
            <a:srgbClr val="F26B43"/>
          </p15:clr>
        </p15:guide>
        <p15:guide id="81" pos="1910">
          <p15:clr>
            <a:srgbClr val="F26B43"/>
          </p15:clr>
        </p15:guide>
        <p15:guide id="82" pos="1670">
          <p15:clr>
            <a:srgbClr val="F26B43"/>
          </p15:clr>
        </p15:guide>
        <p15:guide id="83" pos="1430">
          <p15:clr>
            <a:srgbClr val="F26B43"/>
          </p15:clr>
        </p15:guide>
        <p15:guide id="84" pos="1189">
          <p15:clr>
            <a:srgbClr val="F26B43"/>
          </p15:clr>
        </p15:guide>
        <p15:guide id="85" pos="949">
          <p15:clr>
            <a:srgbClr val="F26B43"/>
          </p15:clr>
        </p15:guide>
        <p15:guide id="86" pos="709">
          <p15:clr>
            <a:srgbClr val="F26B43"/>
          </p15:clr>
        </p15:guide>
        <p15:guide id="87" pos="13449">
          <p15:clr>
            <a:srgbClr val="F26B43"/>
          </p15:clr>
        </p15:guide>
        <p15:guide id="88" pos="13689">
          <p15:clr>
            <a:srgbClr val="F26B43"/>
          </p15:clr>
        </p15:guide>
        <p15:guide id="89" pos="13929">
          <p15:clr>
            <a:srgbClr val="F26B43"/>
          </p15:clr>
        </p15:guide>
        <p15:guide id="90" pos="14170">
          <p15:clr>
            <a:srgbClr val="F26B43"/>
          </p15:clr>
        </p15:guide>
        <p15:guide id="91" pos="14410">
          <p15:clr>
            <a:srgbClr val="F26B43"/>
          </p15:clr>
        </p15:guide>
        <p15:guide id="92" pos="14650">
          <p15:clr>
            <a:srgbClr val="F26B43"/>
          </p15:clr>
        </p15:guide>
        <p15:guide id="93" orient="horz" pos="4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6" Type="http://schemas.openxmlformats.org/officeDocument/2006/relationships/image" Target="../media/image20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comments" Target="../comments/comment1.xml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3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2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Relationship Id="rId3" Type="http://schemas.openxmlformats.org/officeDocument/2006/relationships/image" Target="../media/image3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065780" y="3423600"/>
            <a:ext cx="18317481" cy="7249764"/>
          </a:xfrm>
        </p:spPr>
        <p:txBody>
          <a:bodyPr/>
          <a:lstStyle/>
          <a:p>
            <a:r>
              <a:rPr lang="en-US" dirty="0" smtClean="0"/>
              <a:t>SHiP shield optimization</a:t>
            </a:r>
            <a:endParaRPr lang="ru-RU" dirty="0"/>
          </a:p>
        </p:txBody>
      </p:sp>
      <p:pic>
        <p:nvPicPr>
          <p:cNvPr id="8" name="Picture 2" descr="https://lh4.googleusercontent.com/OKisigJbgIhgvMCWSTY1zZDyvnkHaDavdxaLw5txREr01M6VDoCd47ltllXid7DBCHoq-uRWRqIOt-Q4Sdnq3PFUvnloYZ2Cbpes98auY7HXirxpJTW-N6n1FJNNf-q-095EI2Cyl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8845" y="1513512"/>
            <a:ext cx="2297797" cy="306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780" y="1442066"/>
            <a:ext cx="2379967" cy="3070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206" y="1442066"/>
            <a:ext cx="3052800" cy="30528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606" y="2239477"/>
            <a:ext cx="3492815" cy="1617044"/>
          </a:xfrm>
          <a:prstGeom prst="rect">
            <a:avLst/>
          </a:prstGeom>
        </p:spPr>
      </p:pic>
      <p:sp>
        <p:nvSpPr>
          <p:cNvPr id="9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48000" y="10674350"/>
            <a:ext cx="18302487" cy="1144589"/>
          </a:xfrm>
        </p:spPr>
        <p:txBody>
          <a:bodyPr/>
          <a:lstStyle/>
          <a:p>
            <a:r>
              <a:rPr lang="en-US" dirty="0" err="1" smtClean="0"/>
              <a:t>Artem</a:t>
            </a:r>
            <a:r>
              <a:rPr lang="en-US" dirty="0" smtClean="0"/>
              <a:t> </a:t>
            </a:r>
            <a:r>
              <a:rPr lang="en-US" dirty="0" err="1" smtClean="0"/>
              <a:t>Filatov</a:t>
            </a:r>
            <a:endParaRPr lang="en-US" dirty="0"/>
          </a:p>
          <a:p>
            <a:r>
              <a:rPr lang="en-US" dirty="0" smtClean="0"/>
              <a:t>Higher </a:t>
            </a:r>
            <a:r>
              <a:rPr lang="en-US" dirty="0"/>
              <a:t>School of </a:t>
            </a:r>
            <a:r>
              <a:rPr lang="en-US" dirty="0" smtClean="0"/>
              <a:t>Economics, </a:t>
            </a:r>
            <a:r>
              <a:rPr lang="en-US" dirty="0" err="1" smtClean="0"/>
              <a:t>Yandex</a:t>
            </a:r>
            <a:r>
              <a:rPr lang="en-US" dirty="0" smtClean="0"/>
              <a:t> </a:t>
            </a:r>
            <a:r>
              <a:rPr lang="en-US" dirty="0" smtClean="0"/>
              <a:t>School of Data </a:t>
            </a:r>
            <a:r>
              <a:rPr lang="en-US" dirty="0" smtClean="0"/>
              <a:t>Analysis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19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31337" cy="9158288"/>
          </a:xfrm>
        </p:spPr>
        <p:txBody>
          <a:bodyPr/>
          <a:lstStyle/>
          <a:p>
            <a:pPr lvl="2"/>
            <a:r>
              <a:rPr lang="en-US" dirty="0"/>
              <a:t>We need to formalize the notion of a good configuration in some function.</a:t>
            </a:r>
          </a:p>
          <a:p>
            <a:pPr lvl="2"/>
            <a:r>
              <a:rPr lang="en-US" dirty="0"/>
              <a:t>Let design loss function which</a:t>
            </a:r>
            <a:r>
              <a:rPr lang="ru-RU" dirty="0"/>
              <a:t> </a:t>
            </a:r>
            <a:r>
              <a:rPr lang="en-US" dirty="0"/>
              <a:t>reflects our views about best solution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81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function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549082"/>
                <a:ext cx="19461162" cy="3428400"/>
              </a:xfrm>
            </p:spPr>
            <p:txBody>
              <a:bodyPr/>
              <a:lstStyle/>
              <a:p>
                <a:r>
                  <a:rPr lang="en-US" dirty="0" smtClean="0"/>
                  <a:t>We can measure performance of the shield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 value, which is computed over all muons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549082"/>
                <a:ext cx="19461162" cy="3428400"/>
              </a:xfrm>
              <a:blipFill rotWithShape="0">
                <a:blip r:embed="rId2"/>
                <a:stretch>
                  <a:fillRect l="-1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11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Объект 2"/>
              <p:cNvSpPr txBox="1">
                <a:spLocks/>
              </p:cNvSpPr>
              <p:nvPr/>
            </p:nvSpPr>
            <p:spPr>
              <a:xfrm>
                <a:off x="1143000" y="6071195"/>
                <a:ext cx="19461162" cy="3428400"/>
              </a:xfrm>
              <a:prstGeom prst="rect">
                <a:avLst/>
              </a:prstGeom>
            </p:spPr>
            <p:txBody>
              <a:bodyPr vert="horz" lIns="0" tIns="45720" rIns="91440" bIns="45720" rtlCol="0" anchor="ctr">
                <a:noAutofit/>
              </a:bodyPr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 baseline="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We design loss function that depends on the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,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</m:oMath>
                </a14:m>
                <a:r>
                  <a:rPr lang="en-US" dirty="0" smtClean="0"/>
                  <a:t> and some fixed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𝑏𝑙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8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6071195"/>
                <a:ext cx="19461162" cy="3428400"/>
              </a:xfrm>
              <a:prstGeom prst="rect">
                <a:avLst/>
              </a:prstGeom>
              <a:blipFill rotWithShape="0">
                <a:blip r:embed="rId3"/>
                <a:stretch>
                  <a:fillRect l="-1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Объект 2"/>
              <p:cNvSpPr txBox="1">
                <a:spLocks/>
              </p:cNvSpPr>
              <p:nvPr/>
            </p:nvSpPr>
            <p:spPr>
              <a:xfrm>
                <a:off x="1130968" y="9379248"/>
                <a:ext cx="19461162" cy="3428400"/>
              </a:xfrm>
              <a:prstGeom prst="rect">
                <a:avLst/>
              </a:prstGeom>
            </p:spPr>
            <p:txBody>
              <a:bodyPr vert="horz" lIns="0" tIns="45720" rIns="91440" bIns="45720" rtlCol="0" anchor="ctr">
                <a:noAutofit/>
              </a:bodyPr>
              <a:lstStyle>
                <a:lvl1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1pPr>
                <a:lvl2pPr marL="0" indent="-720000" algn="l" defTabSz="1908000" rtl="0" eaLnBrk="1" latinLnBrk="0" hangingPunct="1">
                  <a:lnSpc>
                    <a:spcPts val="6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2"/>
                  </a:buClr>
                  <a:buSzPct val="120000"/>
                  <a:buFont typeface="Impact" panose="020B0806030902050204" pitchFamily="34" charset="0"/>
                  <a:buChar char="▌"/>
                  <a:defRPr sz="4800" kern="1200" baseline="0">
                    <a:solidFill>
                      <a:schemeClr val="tx1"/>
                    </a:solidFill>
                    <a:latin typeface="Yandex Sans Text Regular" pitchFamily="2" charset="-52"/>
                    <a:ea typeface="+mn-ea"/>
                    <a:cs typeface="+mn-cs"/>
                  </a:defRPr>
                </a:lvl2pPr>
                <a:lvl3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SzPct val="150000"/>
                  <a:buFont typeface="Yandex Sans Text Light" panose="02000000000000000000" pitchFamily="2" charset="-52"/>
                  <a:buChar char="›"/>
                  <a:defRPr sz="4800" kern="1200" baseline="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3pPr>
                <a:lvl4pPr marL="1512000" indent="-72000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0"/>
                  </a:spcAft>
                  <a:buFont typeface="+mj-lt"/>
                  <a:buAutoNum type="arabicPeriod"/>
                  <a:defRPr sz="4800" kern="1200">
                    <a:solidFill>
                      <a:schemeClr val="tx1"/>
                    </a:solidFill>
                    <a:latin typeface="Yandex Sans Text Light" panose="02000000000000000000" pitchFamily="2" charset="-52"/>
                    <a:ea typeface="+mn-ea"/>
                    <a:cs typeface="+mn-cs"/>
                  </a:defRPr>
                </a:lvl4pPr>
                <a:lvl5pPr marL="0" indent="0" algn="l" defTabSz="1828709" rtl="0" eaLnBrk="1" latinLnBrk="0" hangingPunct="1">
                  <a:lnSpc>
                    <a:spcPts val="6000"/>
                  </a:lnSpc>
                  <a:spcBef>
                    <a:spcPts val="3000"/>
                  </a:spcBef>
                  <a:spcAft>
                    <a:spcPts val="3000"/>
                  </a:spcAft>
                  <a:buFontTx/>
                  <a:buNone/>
                  <a:defRPr sz="4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8949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3303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7657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2011" indent="-457177" algn="l" defTabSz="1828709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Our goal is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𝐿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11" name="Объект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968" y="9379248"/>
                <a:ext cx="19461162" cy="3428400"/>
              </a:xfrm>
              <a:prstGeom prst="rect">
                <a:avLst/>
              </a:prstGeom>
              <a:blipFill rotWithShape="0">
                <a:blip r:embed="rId6"/>
                <a:stretch>
                  <a:fillRect l="-19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964" y="4850167"/>
            <a:ext cx="4048202" cy="19295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964" y="9004845"/>
            <a:ext cx="12845642" cy="12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8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Baseline configuration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39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en-US" dirty="0" smtClean="0"/>
                  <a:t>We had a baseline which was derived manually.</a:t>
                </a:r>
              </a:p>
              <a:p>
                <a:pPr lvl="2"/>
                <a:r>
                  <a:rPr lang="en-US" dirty="0" smtClean="0"/>
                  <a:t>The weight is about 1900 tons 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equal to 32.</a:t>
                </a:r>
              </a:p>
              <a:p>
                <a:pPr lvl="2"/>
                <a:r>
                  <a:rPr lang="en-US" dirty="0" smtClean="0"/>
                  <a:t>But we would like to find cheaper and more efficient solution.</a:t>
                </a: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13</a:t>
            </a:fld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12191206" y="5713200"/>
            <a:ext cx="11064081" cy="37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approach: Bayesian </a:t>
            </a:r>
            <a:r>
              <a:rPr lang="en-US" dirty="0"/>
              <a:t>O</a:t>
            </a:r>
            <a:r>
              <a:rPr lang="en-US" dirty="0" smtClean="0"/>
              <a:t>ptimization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35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15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cycle</a:t>
            </a:r>
            <a:endParaRPr lang="ru-RU" dirty="0"/>
          </a:p>
        </p:txBody>
      </p:sp>
      <p:sp>
        <p:nvSpPr>
          <p:cNvPr id="7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Build a surrogate model over loss function.</a:t>
            </a:r>
          </a:p>
          <a:p>
            <a:pPr lvl="2"/>
            <a:r>
              <a:rPr lang="en-US" dirty="0"/>
              <a:t>Choose next point according to surrogate model via probabilistic </a:t>
            </a:r>
            <a:r>
              <a:rPr lang="en-US" dirty="0" smtClean="0"/>
              <a:t>methods.</a:t>
            </a:r>
          </a:p>
          <a:p>
            <a:pPr lvl="2"/>
            <a:r>
              <a:rPr lang="en-US" dirty="0" smtClean="0"/>
              <a:t>Compute next point.</a:t>
            </a:r>
          </a:p>
        </p:txBody>
      </p:sp>
    </p:spTree>
    <p:extLst>
      <p:ext uri="{BB962C8B-B14F-4D97-AF65-F5344CB8AC3E}">
        <p14:creationId xmlns:p14="http://schemas.microsoft.com/office/powerpoint/2010/main" val="13000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Surrogate modeling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16</a:t>
            </a:fld>
            <a:endParaRPr lang="ru-RU"/>
          </a:p>
        </p:txBody>
      </p:sp>
      <p:sp>
        <p:nvSpPr>
          <p:cNvPr id="6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4" fontAlgn="base"/>
            <a:r>
              <a:rPr lang="en-US" dirty="0" smtClean="0">
                <a:ea typeface="Arial" charset="0"/>
                <a:cs typeface="Arial" charset="0"/>
              </a:rPr>
              <a:t>Surrogate models</a:t>
            </a:r>
            <a:endParaRPr lang="en-US" dirty="0">
              <a:ea typeface="Arial" charset="0"/>
              <a:cs typeface="Arial" charset="0"/>
            </a:endParaRPr>
          </a:p>
          <a:p>
            <a:pPr lvl="2" fontAlgn="base"/>
            <a:r>
              <a:rPr lang="en-US" dirty="0" smtClean="0">
                <a:latin typeface="+mn-lt"/>
                <a:ea typeface="Arial" charset="0"/>
                <a:cs typeface="Arial" charset="0"/>
              </a:rPr>
              <a:t>Gaussian </a:t>
            </a:r>
            <a:r>
              <a:rPr lang="en-US" dirty="0">
                <a:latin typeface="+mn-lt"/>
                <a:ea typeface="Arial" charset="0"/>
                <a:cs typeface="Arial" charset="0"/>
              </a:rPr>
              <a:t>Processes</a:t>
            </a:r>
          </a:p>
          <a:p>
            <a:pPr lvl="2" fontAlgn="base"/>
            <a:r>
              <a:rPr lang="en-US" dirty="0">
                <a:latin typeface="+mn-lt"/>
                <a:ea typeface="Arial" charset="0"/>
                <a:cs typeface="Arial" charset="0"/>
              </a:rPr>
              <a:t>Random Forest</a:t>
            </a:r>
          </a:p>
          <a:p>
            <a:pPr lvl="2" fontAlgn="base"/>
            <a:r>
              <a:rPr lang="en-US" dirty="0">
                <a:latin typeface="+mn-lt"/>
                <a:ea typeface="Arial" charset="0"/>
                <a:cs typeface="Arial" charset="0"/>
              </a:rPr>
              <a:t>Gradient Boosting</a:t>
            </a:r>
          </a:p>
          <a:p>
            <a:endParaRPr lang="ru-RU" dirty="0"/>
          </a:p>
        </p:txBody>
      </p:sp>
      <p:pic>
        <p:nvPicPr>
          <p:cNvPr id="3" name="загруженное (4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0654" y="4186800"/>
            <a:ext cx="9254052" cy="61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improvement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3048000"/>
                <a:ext cx="11048206" cy="9158288"/>
              </a:xfrm>
            </p:spPr>
            <p:txBody>
              <a:bodyPr/>
              <a:lstStyle/>
              <a:p>
                <a:pPr lvl="2"/>
                <a:r>
                  <a:rPr lang="en-US" dirty="0" smtClean="0"/>
                  <a:t>New points suggested by Expected Improvement algorithm.</a:t>
                </a:r>
                <a:endParaRPr lang="en-US" dirty="0"/>
              </a:p>
              <a:p>
                <a:pPr lvl="2"/>
                <a:r>
                  <a:rPr lang="en-US" dirty="0"/>
                  <a:t>Find point which maximize </a:t>
                </a:r>
                <a:r>
                  <a:rPr lang="ru-RU" dirty="0"/>
                  <a:t> </a:t>
                </a:r>
                <a:r>
                  <a:rPr lang="ru-RU" dirty="0" smtClean="0"/>
                  <a:t>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𝐸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charset="0"/>
                          </a:rPr>
                          <m:t> −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e>
                      <m:sup>
                        <m:r>
                          <a:rPr lang="ru-RU" b="0" i="1" smtClean="0">
                            <a:latin typeface="Cambria Math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  <a:p>
                <a:pPr lvl="2"/>
                <a:r>
                  <a:rPr lang="en-US" dirty="0"/>
                  <a:t>Can deal with exploration and </a:t>
                </a:r>
                <a:r>
                  <a:rPr lang="en-US" dirty="0" smtClean="0"/>
                  <a:t>exploitation.</a:t>
                </a:r>
              </a:p>
              <a:p>
                <a:pPr lvl="2"/>
                <a:r>
                  <a:rPr lang="en-US" dirty="0" smtClean="0"/>
                  <a:t>Works with </a:t>
                </a:r>
                <a:r>
                  <a:rPr lang="en-US" dirty="0"/>
                  <a:t>a big class of non-differentiable functions</a:t>
                </a:r>
                <a:r>
                  <a:rPr lang="en-US" dirty="0" smtClean="0"/>
                  <a:t>.</a:t>
                </a: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3048000"/>
                <a:ext cx="11048206" cy="9158288"/>
              </a:xfrm>
              <a:blipFill rotWithShape="0">
                <a:blip r:embed="rId4"/>
                <a:stretch>
                  <a:fillRect t="-1798" r="-1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17</a:t>
            </a:fld>
            <a:endParaRPr lang="ru-RU"/>
          </a:p>
        </p:txBody>
      </p:sp>
      <p:pic>
        <p:nvPicPr>
          <p:cNvPr id="6" name="загруженное (7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97934" y="2273299"/>
            <a:ext cx="7012766" cy="935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1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Optimization results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463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2"/>
                <a:r>
                  <a:rPr lang="en-US" dirty="0" smtClean="0"/>
                  <a:t>High dimensional space</a:t>
                </a:r>
              </a:p>
              <a:p>
                <a:pPr lvl="2"/>
                <a:r>
                  <a:rPr lang="en-US" dirty="0" smtClean="0"/>
                  <a:t>Computation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 is time consuming</a:t>
                </a:r>
              </a:p>
              <a:p>
                <a:pPr lvl="2"/>
                <a:r>
                  <a:rPr lang="en-US" dirty="0"/>
                  <a:t>C</a:t>
                </a:r>
                <a:r>
                  <a:rPr lang="en-US" dirty="0" smtClean="0"/>
                  <a:t>omputation of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Σ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noisy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19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2053195" y="6534835"/>
            <a:ext cx="2744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/>
              <a:t> 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109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 experiment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006" y="3279756"/>
            <a:ext cx="14526881" cy="8401088"/>
          </a:xfrm>
          <a:prstGeom prst="rect">
            <a:avLst/>
          </a:prstGeom>
        </p:spPr>
      </p:pic>
      <p:cxnSp>
        <p:nvCxnSpPr>
          <p:cNvPr id="16" name="Прямая соединительная линия 15"/>
          <p:cNvCxnSpPr/>
          <p:nvPr/>
        </p:nvCxnSpPr>
        <p:spPr>
          <a:xfrm flipH="1">
            <a:off x="6085606" y="7026980"/>
            <a:ext cx="2289600" cy="381600"/>
          </a:xfrm>
          <a:prstGeom prst="line">
            <a:avLst/>
          </a:prstGeom>
          <a:ln w="111125">
            <a:solidFill>
              <a:schemeClr val="accent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73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565910"/>
            <a:ext cx="19461162" cy="9158288"/>
          </a:xfrm>
        </p:spPr>
        <p:txBody>
          <a:bodyPr/>
          <a:lstStyle/>
          <a:p>
            <a:pPr lvl="2"/>
            <a:r>
              <a:rPr lang="en-US" dirty="0" smtClean="0"/>
              <a:t>To </a:t>
            </a:r>
            <a:r>
              <a:rPr lang="en-US" dirty="0"/>
              <a:t>increase the speed of computation we made simulations only with ‘bad’ </a:t>
            </a:r>
            <a:r>
              <a:rPr lang="en-US" dirty="0" smtClean="0"/>
              <a:t>muons.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iscard many </a:t>
            </a:r>
            <a:r>
              <a:rPr lang="en-US" dirty="0"/>
              <a:t>low-momentum </a:t>
            </a:r>
            <a:r>
              <a:rPr lang="en-US" dirty="0" smtClean="0"/>
              <a:t>muons. Finally we left only 485K muons.</a:t>
            </a:r>
          </a:p>
          <a:p>
            <a:pPr lvl="2"/>
            <a:r>
              <a:rPr lang="en-US" dirty="0" smtClean="0"/>
              <a:t>For computations we have used a large distributed system, as task is well-parallelized. </a:t>
            </a:r>
            <a:endParaRPr lang="en-US" dirty="0"/>
          </a:p>
          <a:p>
            <a:pPr lvl="2"/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8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run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21</a:t>
            </a:fld>
            <a:endParaRPr lang="ru-RU"/>
          </a:p>
        </p:txBody>
      </p:sp>
      <p:pic>
        <p:nvPicPr>
          <p:cNvPr id="8" name="Picture 4" descr="https://lh6.googleusercontent.com/n561tWNt3e9hrOESB58l2oN_tI1RW78wwkMFNhFT5E02wg0_yiUat6GJ--cJChpCd4K4WJvVBWhccJtd7sUrY6kPXWXE-POM9541np_fXg-SccuwAMl9BxSdKDETIM5GwxVhPxvAluM"/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393" y="2888312"/>
            <a:ext cx="9880600" cy="703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Optimization started from light rectangular configuration.</a:t>
            </a:r>
          </a:p>
          <a:p>
            <a:pPr lvl="2"/>
            <a:r>
              <a:rPr lang="en-US" dirty="0" smtClean="0"/>
              <a:t>Points was computed in batches.</a:t>
            </a:r>
          </a:p>
          <a:p>
            <a:pPr lvl="2"/>
            <a:r>
              <a:rPr lang="en-US" dirty="0" smtClean="0"/>
              <a:t>After 5000 points we stated a result.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606" y="9924112"/>
            <a:ext cx="8943380" cy="22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3048000"/>
                <a:ext cx="10666606" cy="9158288"/>
              </a:xfrm>
            </p:spPr>
            <p:txBody>
              <a:bodyPr/>
              <a:lstStyle/>
              <a:p>
                <a:pPr lvl="2"/>
                <a:r>
                  <a:rPr lang="en-US" dirty="0"/>
                  <a:t>A new solution is lighter by 25 percent.</a:t>
                </a:r>
              </a:p>
              <a:p>
                <a:pPr lvl="2"/>
                <a:r>
                  <a:rPr lang="en-US" dirty="0"/>
                  <a:t>It has a similar performance in terms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value</a:t>
                </a:r>
                <a:r>
                  <a:rPr lang="en-US" dirty="0" smtClean="0"/>
                  <a:t>.</a:t>
                </a:r>
              </a:p>
              <a:p>
                <a:pPr lvl="2"/>
                <a:r>
                  <a:rPr lang="en-US" dirty="0" smtClean="0"/>
                  <a:t>It is significantly cheaper!</a:t>
                </a:r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3048000"/>
                <a:ext cx="10666606" cy="915828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22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2329" y="9863815"/>
            <a:ext cx="9322084" cy="234247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00813" y="2709407"/>
            <a:ext cx="97536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7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19461162" cy="9158288"/>
          </a:xfrm>
        </p:spPr>
        <p:txBody>
          <a:bodyPr/>
          <a:lstStyle/>
          <a:p>
            <a:pPr lvl="2"/>
            <a:r>
              <a:rPr lang="en-US" dirty="0" smtClean="0"/>
              <a:t>Bayesian Optimization works and solution was found.</a:t>
            </a:r>
          </a:p>
          <a:p>
            <a:pPr lvl="2"/>
            <a:r>
              <a:rPr lang="en-US" dirty="0" smtClean="0"/>
              <a:t>We can optimize a lot of non-differentiable tasks, e.g. physical experiments.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65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experiment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2999" y="3048000"/>
            <a:ext cx="22496207" cy="9158288"/>
          </a:xfrm>
        </p:spPr>
        <p:txBody>
          <a:bodyPr/>
          <a:lstStyle/>
          <a:p>
            <a:pPr lvl="1"/>
            <a:r>
              <a:rPr lang="en-US" dirty="0"/>
              <a:t>Many theoretical </a:t>
            </a:r>
            <a:r>
              <a:rPr lang="en-US" dirty="0" smtClean="0"/>
              <a:t>ideas which predict</a:t>
            </a:r>
            <a:r>
              <a:rPr lang="ru-RU" dirty="0"/>
              <a:t> </a:t>
            </a:r>
            <a:r>
              <a:rPr lang="en-US" dirty="0" smtClean="0"/>
              <a:t>dark matter, and which </a:t>
            </a:r>
            <a:r>
              <a:rPr lang="en-US" dirty="0"/>
              <a:t>can </a:t>
            </a:r>
            <a:r>
              <a:rPr lang="en-US" dirty="0" smtClean="0"/>
              <a:t>be</a:t>
            </a:r>
          </a:p>
          <a:p>
            <a:pPr lvl="1"/>
            <a:r>
              <a:rPr lang="en-US" dirty="0" smtClean="0"/>
              <a:t>tested experimentally.</a:t>
            </a:r>
          </a:p>
          <a:p>
            <a:pPr lvl="1"/>
            <a:endParaRPr lang="en-US" dirty="0" smtClean="0"/>
          </a:p>
          <a:p>
            <a:pPr lvl="4"/>
            <a:r>
              <a:rPr lang="en-US" dirty="0" smtClean="0"/>
              <a:t>SHiP </a:t>
            </a:r>
            <a:r>
              <a:rPr lang="en-US" dirty="0"/>
              <a:t>is designed to find a solution for </a:t>
            </a:r>
            <a:r>
              <a:rPr lang="en-US" dirty="0" smtClean="0"/>
              <a:t>new physics </a:t>
            </a:r>
            <a:r>
              <a:rPr lang="en-US" dirty="0"/>
              <a:t>by searching for very weakly interacting particles of </a:t>
            </a:r>
            <a:r>
              <a:rPr lang="en-US" dirty="0" smtClean="0"/>
              <a:t>the low mass.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83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 experiment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4</a:t>
            </a:fld>
            <a:endParaRPr lang="ru-RU"/>
          </a:p>
        </p:txBody>
      </p:sp>
      <p:pic>
        <p:nvPicPr>
          <p:cNvPr id="6" name="Picture 2" descr="https://lh6.googleusercontent.com/_BxAMCehrXdNtfsNFRw0AOuowunMdquQ9ullUFpy4F7CTP1kc9SkrPbZPlgGMdUGFCBPk7AXPPXD0BXwMFrWG5k-Gm8gSa5V3eKsDuDXCISOaTEdwTkLyOyGUPxQOXwTAqBinSEzpb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42000"/>
            <a:ext cx="21122244" cy="850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SHiP shield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54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shield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The experiment needs to </a:t>
            </a:r>
            <a:r>
              <a:rPr lang="en-US" dirty="0" smtClean="0"/>
              <a:t>minimi</a:t>
            </a:r>
            <a:r>
              <a:rPr lang="en-US" dirty="0"/>
              <a:t>z</a:t>
            </a:r>
            <a:r>
              <a:rPr lang="en-US" dirty="0" smtClean="0"/>
              <a:t>e </a:t>
            </a:r>
            <a:r>
              <a:rPr lang="en-US" dirty="0"/>
              <a:t>backgrounds from all known </a:t>
            </a:r>
            <a:r>
              <a:rPr lang="en-US" dirty="0" smtClean="0"/>
              <a:t>particles.</a:t>
            </a:r>
            <a:endParaRPr lang="ru-RU" dirty="0"/>
          </a:p>
          <a:p>
            <a:pPr lvl="2"/>
            <a:r>
              <a:rPr lang="en-US" dirty="0" smtClean="0"/>
              <a:t>Critical </a:t>
            </a:r>
            <a:r>
              <a:rPr lang="en-US" dirty="0"/>
              <a:t>part is the deflection of muons by a magnetic </a:t>
            </a:r>
            <a:r>
              <a:rPr lang="en-US" dirty="0" smtClean="0"/>
              <a:t>shield.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6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 shield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3048000"/>
            <a:ext cx="22112287" cy="9158288"/>
          </a:xfrm>
        </p:spPr>
        <p:txBody>
          <a:bodyPr/>
          <a:lstStyle/>
          <a:p>
            <a:pPr lvl="2"/>
            <a:r>
              <a:rPr lang="en-US" dirty="0" smtClean="0"/>
              <a:t>The </a:t>
            </a:r>
            <a:r>
              <a:rPr lang="en-US" dirty="0"/>
              <a:t>shield contains 8 magnets and each magnet parametrized by 7 values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It cost</a:t>
            </a:r>
            <a:r>
              <a:rPr lang="ru-RU" dirty="0" smtClean="0"/>
              <a:t> </a:t>
            </a:r>
            <a:r>
              <a:rPr lang="en-US" dirty="0" smtClean="0"/>
              <a:t>about </a:t>
            </a:r>
            <a:r>
              <a:rPr lang="ru-RU" dirty="0" smtClean="0"/>
              <a:t>4000</a:t>
            </a:r>
            <a:r>
              <a:rPr lang="en-US" dirty="0" smtClean="0"/>
              <a:t> $ per ton.</a:t>
            </a:r>
          </a:p>
          <a:p>
            <a:pPr lvl="2"/>
            <a:r>
              <a:rPr lang="en-US" dirty="0" smtClean="0"/>
              <a:t>We need to find a cheap and efficient solution which minimize backgrounds.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784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the shield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1606892"/>
            <a:ext cx="17917006" cy="9158288"/>
          </a:xfrm>
        </p:spPr>
        <p:txBody>
          <a:bodyPr/>
          <a:lstStyle/>
          <a:p>
            <a:pPr lvl="2"/>
            <a:r>
              <a:rPr lang="en-US" dirty="0" smtClean="0"/>
              <a:t>For given configuration we can make MC simulations.</a:t>
            </a:r>
          </a:p>
          <a:p>
            <a:pPr lvl="2"/>
            <a:r>
              <a:rPr lang="en-US" smtClean="0"/>
              <a:t>17.8M </a:t>
            </a:r>
            <a:r>
              <a:rPr lang="en-US" dirty="0" smtClean="0"/>
              <a:t>muons pass thought the shield.</a:t>
            </a:r>
          </a:p>
          <a:p>
            <a:pPr lvl="2"/>
            <a:r>
              <a:rPr lang="en-US" dirty="0" smtClean="0"/>
              <a:t>For every muon we can compute the following value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8</a:t>
            </a:fld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92612" y="7985510"/>
                <a:ext cx="8248993" cy="236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dirty="0" smtClean="0">
                    <a:solidFill>
                      <a:sysClr val="windowText" lastClr="000000"/>
                    </a:solidFill>
                  </a:rPr>
                  <a:t>where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4800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4800" dirty="0" smtClean="0">
                    <a:solidFill>
                      <a:sysClr val="windowText" lastClr="000000"/>
                    </a:solidFill>
                  </a:rPr>
                  <a:t> is the coordinate of the muon with respect to the center of the scoring plate</a:t>
                </a:r>
                <a:endParaRPr lang="ru-RU" sz="4800" dirty="0" err="1" smtClean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2612" y="7985510"/>
                <a:ext cx="8248993" cy="2367699"/>
              </a:xfrm>
              <a:prstGeom prst="rect">
                <a:avLst/>
              </a:prstGeom>
              <a:blipFill rotWithShape="0">
                <a:blip r:embed="rId3"/>
                <a:stretch>
                  <a:fillRect l="-3326" t="-5928" r="-2365" b="-128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70" y="8360569"/>
            <a:ext cx="9124408" cy="16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7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Заголовок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charset="0"/>
                            </a:rPr>
                            <m:t>σ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b="0" dirty="0" smtClean="0"/>
                  <a:t/>
                </a:r>
                <a:br>
                  <a:rPr lang="en-US" b="0" dirty="0" smtClean="0"/>
                </a:br>
                <a:r>
                  <a:rPr lang="en-US" b="0" dirty="0" smtClean="0"/>
                  <a:t/>
                </a:r>
                <a:br>
                  <a:rPr lang="en-US" b="0" dirty="0" smtClean="0"/>
                </a:br>
                <a:endParaRPr lang="ru-RU" dirty="0"/>
              </a:p>
            </p:txBody>
          </p:sp>
        </mc:Choice>
        <mc:Fallback xmlns="">
          <p:sp>
            <p:nvSpPr>
              <p:cNvPr id="2" name="Заголовок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829200"/>
                <a:ext cx="20967700" cy="9158288"/>
              </a:xfrm>
            </p:spPr>
            <p:txBody>
              <a:bodyPr/>
              <a:lstStyle/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represents the effectiveness of the magnet to the given muon.</a:t>
                </a:r>
              </a:p>
              <a:p>
                <a:pPr lvl="2"/>
                <a:r>
                  <a:rPr lang="en-US" dirty="0" smtClean="0"/>
                  <a:t>We are trying to put all the muons to the right part of the scoring plate.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829200"/>
                <a:ext cx="20967700" cy="915828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t>9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406" y="6944220"/>
            <a:ext cx="8445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andex_show_2016">
  <a:themeElements>
    <a:clrScheme name="Гиперссылка 2">
      <a:dk1>
        <a:srgbClr val="000000"/>
      </a:dk1>
      <a:lt1>
        <a:srgbClr val="FFFFFF"/>
      </a:lt1>
      <a:dk2>
        <a:srgbClr val="FFCC00"/>
      </a:dk2>
      <a:lt2>
        <a:srgbClr val="FF0000"/>
      </a:lt2>
      <a:accent1>
        <a:srgbClr val="3878BE"/>
      </a:accent1>
      <a:accent2>
        <a:srgbClr val="8FD541"/>
      </a:accent2>
      <a:accent3>
        <a:srgbClr val="72C3E0"/>
      </a:accent3>
      <a:accent4>
        <a:srgbClr val="FC6867"/>
      </a:accent4>
      <a:accent5>
        <a:srgbClr val="FB7600"/>
      </a:accent5>
      <a:accent6>
        <a:srgbClr val="9E64A9"/>
      </a:accent6>
      <a:hlink>
        <a:srgbClr val="000000"/>
      </a:hlink>
      <a:folHlink>
        <a:srgbClr val="000000"/>
      </a:folHlink>
    </a:clrScheme>
    <a:fontScheme name="Custom 1">
      <a:majorFont>
        <a:latin typeface="Yandex Sans Text Regular"/>
        <a:ea typeface=""/>
        <a:cs typeface=""/>
      </a:majorFont>
      <a:minorFont>
        <a:latin typeface="Yandex Sans Text Ligh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8100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48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46540</TotalTime>
  <Words>564</Words>
  <Application>Microsoft Macintosh PowerPoint</Application>
  <PresentationFormat>Другой</PresentationFormat>
  <Paragraphs>94</Paragraphs>
  <Slides>23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Impact</vt:lpstr>
      <vt:lpstr>Yandex Sans Text Light</vt:lpstr>
      <vt:lpstr>Yandex Sans Text Regular</vt:lpstr>
      <vt:lpstr>Yandex Sans Text Thin</vt:lpstr>
      <vt:lpstr>Yandex_show_2016</vt:lpstr>
      <vt:lpstr>SHiP shield optimization</vt:lpstr>
      <vt:lpstr>SHiP experiment</vt:lpstr>
      <vt:lpstr>SHiP experiment</vt:lpstr>
      <vt:lpstr>SHiP experiment</vt:lpstr>
      <vt:lpstr>SHiP shield</vt:lpstr>
      <vt:lpstr>SHiP shield</vt:lpstr>
      <vt:lpstr>SHiP shield</vt:lpstr>
      <vt:lpstr>Evaluation of the shield</vt:lpstr>
      <vt:lpstr>〖σ" " 〗_μ      </vt:lpstr>
      <vt:lpstr>Loss function</vt:lpstr>
      <vt:lpstr>Loss function</vt:lpstr>
      <vt:lpstr>Baseline configuration</vt:lpstr>
      <vt:lpstr>Baseline</vt:lpstr>
      <vt:lpstr>Our approach: Bayesian Optimization</vt:lpstr>
      <vt:lpstr>Optimization cycle</vt:lpstr>
      <vt:lpstr>Surrogate modeling  </vt:lpstr>
      <vt:lpstr>Expected improvement</vt:lpstr>
      <vt:lpstr>Optimization results</vt:lpstr>
      <vt:lpstr>Difficulties</vt:lpstr>
      <vt:lpstr>Initial setup</vt:lpstr>
      <vt:lpstr>Optimization run</vt:lpstr>
      <vt:lpstr>Results</vt:lpstr>
      <vt:lpstr>Conclusion</vt:lpstr>
    </vt:vector>
  </TitlesOfParts>
  <Manager>Maria Kutuzova</Manager>
  <Company>Yandex</Company>
  <LinksUpToDate>false</LinksUpToDate>
  <SharedDoc>false</SharedDoc>
  <HyperlinkBase/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Филатов Артем Андреевич</cp:lastModifiedBy>
  <cp:revision>946</cp:revision>
  <cp:lastPrinted>2017-09-27T22:09:29Z</cp:lastPrinted>
  <dcterms:created xsi:type="dcterms:W3CDTF">2014-09-09T08:22:07Z</dcterms:created>
  <dcterms:modified xsi:type="dcterms:W3CDTF">2018-01-26T20:39:08Z</dcterms:modified>
  <cp:category>presentation technology</cp:category>
</cp:coreProperties>
</file>